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40"/>
  </p:notesMasterIdLst>
  <p:handoutMasterIdLst>
    <p:handoutMasterId r:id="rId41"/>
  </p:handoutMasterIdLst>
  <p:sldIdLst>
    <p:sldId id="769" r:id="rId7"/>
    <p:sldId id="1529" r:id="rId8"/>
    <p:sldId id="1689" r:id="rId9"/>
    <p:sldId id="1690" r:id="rId10"/>
    <p:sldId id="1629" r:id="rId11"/>
    <p:sldId id="1682" r:id="rId12"/>
    <p:sldId id="1693" r:id="rId13"/>
    <p:sldId id="1691" r:id="rId14"/>
    <p:sldId id="1698" r:id="rId15"/>
    <p:sldId id="1701" r:id="rId16"/>
    <p:sldId id="1700" r:id="rId17"/>
    <p:sldId id="1699" r:id="rId18"/>
    <p:sldId id="1703" r:id="rId19"/>
    <p:sldId id="1702" r:id="rId20"/>
    <p:sldId id="1694" r:id="rId21"/>
    <p:sldId id="1705" r:id="rId22"/>
    <p:sldId id="1697" r:id="rId23"/>
    <p:sldId id="1633" r:id="rId24"/>
    <p:sldId id="1638" r:id="rId25"/>
    <p:sldId id="1647" r:id="rId26"/>
    <p:sldId id="1648" r:id="rId27"/>
    <p:sldId id="1649" r:id="rId28"/>
    <p:sldId id="1650" r:id="rId29"/>
    <p:sldId id="1634" r:id="rId30"/>
    <p:sldId id="1652" r:id="rId31"/>
    <p:sldId id="1636" r:id="rId32"/>
    <p:sldId id="1686" r:id="rId33"/>
    <p:sldId id="1653" r:id="rId34"/>
    <p:sldId id="1654" r:id="rId35"/>
    <p:sldId id="1642" r:id="rId36"/>
    <p:sldId id="1677" r:id="rId37"/>
    <p:sldId id="1542" r:id="rId38"/>
    <p:sldId id="1539" r:id="rId3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3" autoAdjust="0"/>
    <p:restoredTop sz="96094" autoAdjust="0"/>
  </p:normalViewPr>
  <p:slideViewPr>
    <p:cSldViewPr snapToGrid="0" showGuides="1">
      <p:cViewPr varScale="1">
        <p:scale>
          <a:sx n="143" d="100"/>
          <a:sy n="143" d="100"/>
        </p:scale>
        <p:origin x="280" y="68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viewProps" Target="view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microsoft.com/office/2016/11/relationships/changesInfo" Target="changesInfos/changesInfo1.xml"/><Relationship Id="rId20" Type="http://schemas.openxmlformats.org/officeDocument/2006/relationships/slide" Target="slides/slide14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AFB3A8C3-A19A-45C2-BCF6-3169346EB374}"/>
    <pc:docChg chg="modSld">
      <pc:chgData name="Drgona, Jan" userId="8107277a-43fb-42e1-8aa0-684adf187181" providerId="ADAL" clId="{AFB3A8C3-A19A-45C2-BCF6-3169346EB374}" dt="2024-11-07T05:07:42.746" v="0" actId="729"/>
      <pc:docMkLst>
        <pc:docMk/>
      </pc:docMkLst>
      <pc:sldChg chg="mod modShow">
        <pc:chgData name="Drgona, Jan" userId="8107277a-43fb-42e1-8aa0-684adf187181" providerId="ADAL" clId="{AFB3A8C3-A19A-45C2-BCF6-3169346EB374}" dt="2024-11-07T05:07:42.746" v="0" actId="729"/>
        <pc:sldMkLst>
          <pc:docMk/>
          <pc:sldMk cId="2673599166" sldId="1531"/>
        </pc:sldMkLst>
      </pc:sldChg>
    </pc:docChg>
  </pc:docChgLst>
  <pc:docChgLst>
    <pc:chgData name="Drgona, Jan" userId="8107277a-43fb-42e1-8aa0-684adf187181" providerId="ADAL" clId="{299CA028-6463-4E89-A484-56532AB6C869}"/>
    <pc:docChg chg="undo custSel addSld modSld sldOrd">
      <pc:chgData name="Drgona, Jan" userId="8107277a-43fb-42e1-8aa0-684adf187181" providerId="ADAL" clId="{299CA028-6463-4E89-A484-56532AB6C869}" dt="2024-09-05T16:19:58.018" v="302" actId="14100"/>
      <pc:docMkLst>
        <pc:docMk/>
      </pc:docMkLst>
      <pc:sldChg chg="modSp add mod ord">
        <pc:chgData name="Drgona, Jan" userId="8107277a-43fb-42e1-8aa0-684adf187181" providerId="ADAL" clId="{299CA028-6463-4E89-A484-56532AB6C869}" dt="2024-09-05T16:04:41.035" v="283" actId="20577"/>
        <pc:sldMkLst>
          <pc:docMk/>
          <pc:sldMk cId="2673599166" sldId="1531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2673599166" sldId="1531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4:11.745" v="267" actId="20577"/>
          <ac:spMkLst>
            <pc:docMk/>
            <pc:sldMk cId="2673599166" sldId="1531"/>
            <ac:spMk id="7" creationId="{45127215-EE98-4689-AF10-0BED9331B992}"/>
          </ac:spMkLst>
        </pc:spChg>
        <pc:spChg chg="mod">
          <ac:chgData name="Drgona, Jan" userId="8107277a-43fb-42e1-8aa0-684adf187181" providerId="ADAL" clId="{299CA028-6463-4E89-A484-56532AB6C869}" dt="2024-09-05T16:04:41.035" v="283" actId="20577"/>
          <ac:spMkLst>
            <pc:docMk/>
            <pc:sldMk cId="2673599166" sldId="1531"/>
            <ac:spMk id="12" creationId="{FD77B159-7718-027F-8F33-EF5E98A0640F}"/>
          </ac:spMkLst>
        </pc:spChg>
      </pc:sldChg>
      <pc:sldChg chg="modSp mod">
        <pc:chgData name="Drgona, Jan" userId="8107277a-43fb-42e1-8aa0-684adf187181" providerId="ADAL" clId="{299CA028-6463-4E89-A484-56532AB6C869}" dt="2024-09-05T00:42:45.881" v="244" actId="108"/>
        <pc:sldMkLst>
          <pc:docMk/>
          <pc:sldMk cId="3649149362" sldId="1565"/>
        </pc:sldMkLst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8" creationId="{46F12F53-441B-45F6-9781-158C8416EBCC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9" creationId="{67F8BD0C-7071-B19E-BADF-328D909D22AB}"/>
          </ac:spMkLst>
        </pc:spChg>
        <pc:spChg chg="mod">
          <ac:chgData name="Drgona, Jan" userId="8107277a-43fb-42e1-8aa0-684adf187181" providerId="ADAL" clId="{299CA028-6463-4E89-A484-56532AB6C869}" dt="2024-09-05T00:42:45.881" v="244" actId="108"/>
          <ac:spMkLst>
            <pc:docMk/>
            <pc:sldMk cId="3649149362" sldId="1565"/>
            <ac:spMk id="10" creationId="{542A8E21-935D-E03F-09B7-F08F02A829BB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5" creationId="{BD404F72-37F0-A9BD-4C22-1637010DD3C4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9" creationId="{AE5AA082-BA78-DC4B-B0D6-B5C472B5BA3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6" creationId="{141192A8-26E6-2888-4BC3-1A88BF33A68D}"/>
          </ac:spMkLst>
        </pc:spChg>
        <pc:spChg chg="mod">
          <ac:chgData name="Drgona, Jan" userId="8107277a-43fb-42e1-8aa0-684adf187181" providerId="ADAL" clId="{299CA028-6463-4E89-A484-56532AB6C869}" dt="2024-09-05T00:38:27.013" v="206" actId="14100"/>
          <ac:spMkLst>
            <pc:docMk/>
            <pc:sldMk cId="3649149362" sldId="1565"/>
            <ac:spMk id="27" creationId="{3ED2EBDD-AD33-4C52-BFE0-7A3656EE491E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9" creationId="{0CDA758C-B01A-FB70-C26A-7804CABA986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30" creationId="{E70BEF49-279B-A8C9-3E31-DC5350BA0B7B}"/>
          </ac:spMkLst>
        </pc:sp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" creationId="{1A5328E4-03D2-A48F-16E0-0CB15A2067E7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3" creationId="{59B78B88-6E76-12F6-FFCA-1A5669A64479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6" creationId="{001C59AE-AB62-D444-9B1F-8C6E5B38976C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0" creationId="{A3B78A84-72A5-A660-7A2D-3E8EC2CC3E9E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2" creationId="{09A639CD-C459-4EEF-A39C-7F2D80B7F5ED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5" creationId="{B7171530-8EBD-91B8-0D35-60D23E1E4BF7}"/>
          </ac:picMkLst>
        </pc:picChg>
      </pc:sldChg>
      <pc:sldChg chg="modSp add mod ord modShow">
        <pc:chgData name="Drgona, Jan" userId="8107277a-43fb-42e1-8aa0-684adf187181" providerId="ADAL" clId="{299CA028-6463-4E89-A484-56532AB6C869}" dt="2024-09-05T16:06:15.109" v="286"/>
        <pc:sldMkLst>
          <pc:docMk/>
          <pc:sldMk cId="3127309935" sldId="1579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3127309935" sldId="1579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3:58.182" v="252" actId="20577"/>
          <ac:spMkLst>
            <pc:docMk/>
            <pc:sldMk cId="3127309935" sldId="1579"/>
            <ac:spMk id="7" creationId="{45127215-EE98-4689-AF10-0BED9331B992}"/>
          </ac:spMkLst>
        </pc:spChg>
        <pc:picChg chg="mod">
          <ac:chgData name="Drgona, Jan" userId="8107277a-43fb-42e1-8aa0-684adf187181" providerId="ADAL" clId="{299CA028-6463-4E89-A484-56532AB6C869}" dt="2024-09-05T16:04:04.512" v="253" actId="1076"/>
          <ac:picMkLst>
            <pc:docMk/>
            <pc:sldMk cId="3127309935" sldId="1579"/>
            <ac:picMk id="5" creationId="{6F81BAE7-9C85-A790-6243-D6D338E9E20B}"/>
          </ac:picMkLst>
        </pc:picChg>
      </pc:sldChg>
      <pc:sldChg chg="modSp mod">
        <pc:chgData name="Drgona, Jan" userId="8107277a-43fb-42e1-8aa0-684adf187181" providerId="ADAL" clId="{299CA028-6463-4E89-A484-56532AB6C869}" dt="2024-09-05T00:39:02.160" v="213" actId="1076"/>
        <pc:sldMkLst>
          <pc:docMk/>
          <pc:sldMk cId="2336298119" sldId="1587"/>
        </pc:sldMkLst>
        <pc:spChg chg="mod">
          <ac:chgData name="Drgona, Jan" userId="8107277a-43fb-42e1-8aa0-684adf187181" providerId="ADAL" clId="{299CA028-6463-4E89-A484-56532AB6C869}" dt="2024-09-05T00:38:40.201" v="207" actId="14100"/>
          <ac:spMkLst>
            <pc:docMk/>
            <pc:sldMk cId="2336298119" sldId="1587"/>
            <ac:spMk id="7" creationId="{23D56FBB-5EBB-2A2E-9ADF-1F33B2E221EC}"/>
          </ac:spMkLst>
        </pc:spChg>
        <pc:spChg chg="mod">
          <ac:chgData name="Drgona, Jan" userId="8107277a-43fb-42e1-8aa0-684adf187181" providerId="ADAL" clId="{299CA028-6463-4E89-A484-56532AB6C869}" dt="2024-09-05T00:38:52.011" v="212" actId="404"/>
          <ac:spMkLst>
            <pc:docMk/>
            <pc:sldMk cId="2336298119" sldId="1587"/>
            <ac:spMk id="8" creationId="{A71B3727-CFAA-0260-BD00-C53EEA35EDAA}"/>
          </ac:spMkLst>
        </pc:spChg>
        <pc:spChg chg="mod">
          <ac:chgData name="Drgona, Jan" userId="8107277a-43fb-42e1-8aa0-684adf187181" providerId="ADAL" clId="{299CA028-6463-4E89-A484-56532AB6C869}" dt="2024-09-05T00:39:02.160" v="213" actId="1076"/>
          <ac:spMkLst>
            <pc:docMk/>
            <pc:sldMk cId="2336298119" sldId="1587"/>
            <ac:spMk id="9" creationId="{03EE05DE-9378-6A1D-FDA2-E8727193323F}"/>
          </ac:spMkLst>
        </pc:spChg>
      </pc:sldChg>
      <pc:sldChg chg="modSp mod">
        <pc:chgData name="Drgona, Jan" userId="8107277a-43fb-42e1-8aa0-684adf187181" providerId="ADAL" clId="{299CA028-6463-4E89-A484-56532AB6C869}" dt="2024-09-05T00:32:28.024" v="5" actId="1076"/>
        <pc:sldMkLst>
          <pc:docMk/>
          <pc:sldMk cId="1425547273" sldId="1592"/>
        </pc:sldMkLst>
        <pc:spChg chg="mod">
          <ac:chgData name="Drgona, Jan" userId="8107277a-43fb-42e1-8aa0-684adf187181" providerId="ADAL" clId="{299CA028-6463-4E89-A484-56532AB6C869}" dt="2024-09-05T00:32:12.628" v="2" actId="1076"/>
          <ac:spMkLst>
            <pc:docMk/>
            <pc:sldMk cId="1425547273" sldId="1592"/>
            <ac:spMk id="3" creationId="{61CDB1FC-7BF1-0AD2-F81A-F8A049076CB0}"/>
          </ac:spMkLst>
        </pc:spChg>
        <pc:spChg chg="mod">
          <ac:chgData name="Drgona, Jan" userId="8107277a-43fb-42e1-8aa0-684adf187181" providerId="ADAL" clId="{299CA028-6463-4E89-A484-56532AB6C869}" dt="2024-09-05T00:32:28.024" v="5" actId="1076"/>
          <ac:spMkLst>
            <pc:docMk/>
            <pc:sldMk cId="1425547273" sldId="1592"/>
            <ac:spMk id="4" creationId="{CB14663D-8920-E6E3-128C-FE58E4D28F26}"/>
          </ac:spMkLst>
        </pc:spChg>
        <pc:spChg chg="mod">
          <ac:chgData name="Drgona, Jan" userId="8107277a-43fb-42e1-8aa0-684adf187181" providerId="ADAL" clId="{299CA028-6463-4E89-A484-56532AB6C869}" dt="2024-09-05T00:32:23.948" v="4" actId="14100"/>
          <ac:spMkLst>
            <pc:docMk/>
            <pc:sldMk cId="1425547273" sldId="1592"/>
            <ac:spMk id="19" creationId="{E6A79639-4A1E-948F-7D1D-0325CBC5C230}"/>
          </ac:spMkLst>
        </pc:spChg>
        <pc:spChg chg="mod">
          <ac:chgData name="Drgona, Jan" userId="8107277a-43fb-42e1-8aa0-684adf187181" providerId="ADAL" clId="{299CA028-6463-4E89-A484-56532AB6C869}" dt="2024-09-05T00:32:17.782" v="3" actId="14100"/>
          <ac:spMkLst>
            <pc:docMk/>
            <pc:sldMk cId="1425547273" sldId="1592"/>
            <ac:spMk id="38" creationId="{C9BF1444-DA25-DA3F-F00C-7A3E962AD2E8}"/>
          </ac:spMkLst>
        </pc:spChg>
        <pc:picChg chg="mod">
          <ac:chgData name="Drgona, Jan" userId="8107277a-43fb-42e1-8aa0-684adf187181" providerId="ADAL" clId="{299CA028-6463-4E89-A484-56532AB6C869}" dt="2024-09-05T00:32:12.628" v="2" actId="1076"/>
          <ac:picMkLst>
            <pc:docMk/>
            <pc:sldMk cId="1425547273" sldId="1592"/>
            <ac:picMk id="1026" creationId="{4816AD61-FFD6-A3A0-1E55-F480F8405AF3}"/>
          </ac:picMkLst>
        </pc:picChg>
      </pc:sldChg>
      <pc:sldChg chg="modSp mod">
        <pc:chgData name="Drgona, Jan" userId="8107277a-43fb-42e1-8aa0-684adf187181" providerId="ADAL" clId="{299CA028-6463-4E89-A484-56532AB6C869}" dt="2024-09-05T00:33:49.419" v="15" actId="14100"/>
        <pc:sldMkLst>
          <pc:docMk/>
          <pc:sldMk cId="3821775337" sldId="1594"/>
        </pc:sldMkLst>
        <pc:spChg chg="mod">
          <ac:chgData name="Drgona, Jan" userId="8107277a-43fb-42e1-8aa0-684adf187181" providerId="ADAL" clId="{299CA028-6463-4E89-A484-56532AB6C869}" dt="2024-09-05T00:33:49.419" v="15" actId="14100"/>
          <ac:spMkLst>
            <pc:docMk/>
            <pc:sldMk cId="3821775337" sldId="1594"/>
            <ac:spMk id="3" creationId="{39F1E5A7-093D-32DC-A5F2-EC09E8B544A9}"/>
          </ac:spMkLst>
        </pc:spChg>
        <pc:picChg chg="mod">
          <ac:chgData name="Drgona, Jan" userId="8107277a-43fb-42e1-8aa0-684adf187181" providerId="ADAL" clId="{299CA028-6463-4E89-A484-56532AB6C869}" dt="2024-09-05T00:33:30.924" v="12" actId="14100"/>
          <ac:picMkLst>
            <pc:docMk/>
            <pc:sldMk cId="3821775337" sldId="1594"/>
            <ac:picMk id="6" creationId="{ABEFA9B1-2C08-42EC-C4C3-C8209A81978D}"/>
          </ac:picMkLst>
        </pc:picChg>
      </pc:sldChg>
      <pc:sldChg chg="modSp mod">
        <pc:chgData name="Drgona, Jan" userId="8107277a-43fb-42e1-8aa0-684adf187181" providerId="ADAL" clId="{299CA028-6463-4E89-A484-56532AB6C869}" dt="2024-09-05T00:33:03.447" v="9" actId="1076"/>
        <pc:sldMkLst>
          <pc:docMk/>
          <pc:sldMk cId="3303928088" sldId="1595"/>
        </pc:sldMkLst>
        <pc:spChg chg="mod">
          <ac:chgData name="Drgona, Jan" userId="8107277a-43fb-42e1-8aa0-684adf187181" providerId="ADAL" clId="{299CA028-6463-4E89-A484-56532AB6C869}" dt="2024-09-05T00:32:55.980" v="7" actId="14100"/>
          <ac:spMkLst>
            <pc:docMk/>
            <pc:sldMk cId="3303928088" sldId="1595"/>
            <ac:spMk id="2" creationId="{7F5FD97D-AD65-A14D-A584-DF7F474A1613}"/>
          </ac:spMkLst>
        </pc:spChg>
        <pc:spChg chg="mod">
          <ac:chgData name="Drgona, Jan" userId="8107277a-43fb-42e1-8aa0-684adf187181" providerId="ADAL" clId="{299CA028-6463-4E89-A484-56532AB6C869}" dt="2024-09-05T00:33:03.447" v="9" actId="1076"/>
          <ac:spMkLst>
            <pc:docMk/>
            <pc:sldMk cId="3303928088" sldId="1595"/>
            <ac:spMk id="10" creationId="{D8FCF259-1334-3940-8D43-7E6D530433B1}"/>
          </ac:spMkLst>
        </pc:sp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3" creationId="{2000D576-431B-75D7-406E-E8D7084D8C07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7" creationId="{233AB21D-F841-4AC7-9219-6EAD14BF5341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8" creationId="{E2ED8641-EF8F-B7A0-AF2F-F7B29B21DD22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1" creationId="{C031D5F6-A634-B2BF-0E29-913F808BD07B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3" creationId="{2CEC5465-275E-AFE9-FD8B-746637EDAE3A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026" creationId="{0E6F35B2-2558-B899-0E30-D5ED03C91F8B}"/>
          </ac:picMkLst>
        </pc:picChg>
      </pc:sldChg>
      <pc:sldChg chg="modSp mod">
        <pc:chgData name="Drgona, Jan" userId="8107277a-43fb-42e1-8aa0-684adf187181" providerId="ADAL" clId="{299CA028-6463-4E89-A484-56532AB6C869}" dt="2024-09-05T16:19:58.018" v="302" actId="14100"/>
        <pc:sldMkLst>
          <pc:docMk/>
          <pc:sldMk cId="4026062904" sldId="1599"/>
        </pc:sldMkLst>
        <pc:spChg chg="mod">
          <ac:chgData name="Drgona, Jan" userId="8107277a-43fb-42e1-8aa0-684adf187181" providerId="ADAL" clId="{299CA028-6463-4E89-A484-56532AB6C869}" dt="2024-09-05T00:34:42.804" v="63" actId="14100"/>
          <ac:spMkLst>
            <pc:docMk/>
            <pc:sldMk cId="4026062904" sldId="159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9.153" v="229" actId="108"/>
          <ac:spMkLst>
            <pc:docMk/>
            <pc:sldMk cId="4026062904" sldId="1599"/>
            <ac:spMk id="8" creationId="{18532A01-A2CC-A8FF-84E4-D2E834BC75C7}"/>
          </ac:spMkLst>
        </pc:spChg>
        <pc:spChg chg="mod">
          <ac:chgData name="Drgona, Jan" userId="8107277a-43fb-42e1-8aa0-684adf187181" providerId="ADAL" clId="{299CA028-6463-4E89-A484-56532AB6C869}" dt="2024-09-05T16:19:58.018" v="302" actId="14100"/>
          <ac:spMkLst>
            <pc:docMk/>
            <pc:sldMk cId="4026062904" sldId="1599"/>
            <ac:spMk id="9" creationId="{4DC3C3CF-C788-D1E4-542A-39ADAA8FEC55}"/>
          </ac:spMkLst>
        </pc:spChg>
        <pc:picChg chg="mod">
          <ac:chgData name="Drgona, Jan" userId="8107277a-43fb-42e1-8aa0-684adf187181" providerId="ADAL" clId="{299CA028-6463-4E89-A484-56532AB6C869}" dt="2024-09-05T00:36:05.982" v="174" actId="1038"/>
          <ac:picMkLst>
            <pc:docMk/>
            <pc:sldMk cId="4026062904" sldId="159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4:59.441" v="102" actId="1037"/>
          <ac:picMkLst>
            <pc:docMk/>
            <pc:sldMk cId="4026062904" sldId="1599"/>
            <ac:picMk id="10" creationId="{A293C3AF-3A51-18E2-53DD-B71C65A2053A}"/>
          </ac:picMkLst>
        </pc:picChg>
      </pc:sldChg>
      <pc:sldChg chg="modSp mod">
        <pc:chgData name="Drgona, Jan" userId="8107277a-43fb-42e1-8aa0-684adf187181" providerId="ADAL" clId="{299CA028-6463-4E89-A484-56532AB6C869}" dt="2024-09-05T00:41:33.954" v="228" actId="1076"/>
        <pc:sldMkLst>
          <pc:docMk/>
          <pc:sldMk cId="3356209294" sldId="1600"/>
        </pc:sldMkLst>
        <pc:spChg chg="mod">
          <ac:chgData name="Drgona, Jan" userId="8107277a-43fb-42e1-8aa0-684adf187181" providerId="ADAL" clId="{299CA028-6463-4E89-A484-56532AB6C869}" dt="2024-09-05T00:33:57.904" v="16" actId="14100"/>
          <ac:spMkLst>
            <pc:docMk/>
            <pc:sldMk cId="3356209294" sldId="1600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3.954" v="228" actId="1076"/>
          <ac:spMkLst>
            <pc:docMk/>
            <pc:sldMk cId="3356209294" sldId="1600"/>
            <ac:spMk id="8" creationId="{C350D5E0-80A9-056A-11F4-BCC0D2809340}"/>
          </ac:spMkLst>
        </pc:spChg>
        <pc:spChg chg="mod">
          <ac:chgData name="Drgona, Jan" userId="8107277a-43fb-42e1-8aa0-684adf187181" providerId="ADAL" clId="{299CA028-6463-4E89-A484-56532AB6C869}" dt="2024-09-05T00:41:27.063" v="226" actId="255"/>
          <ac:spMkLst>
            <pc:docMk/>
            <pc:sldMk cId="3356209294" sldId="1600"/>
            <ac:spMk id="9" creationId="{BBF28771-C683-0FFE-C8CE-6F4CEED02D87}"/>
          </ac:spMkLst>
        </pc:spChg>
        <pc:picChg chg="mod">
          <ac:chgData name="Drgona, Jan" userId="8107277a-43fb-42e1-8aa0-684adf187181" providerId="ADAL" clId="{299CA028-6463-4E89-A484-56532AB6C869}" dt="2024-09-05T00:36:18.746" v="177" actId="1036"/>
          <ac:picMkLst>
            <pc:docMk/>
            <pc:sldMk cId="3356209294" sldId="1600"/>
            <ac:picMk id="5" creationId="{352265D4-3E63-43A3-E052-0E43009B03B8}"/>
          </ac:picMkLst>
        </pc:picChg>
        <pc:picChg chg="mod">
          <ac:chgData name="Drgona, Jan" userId="8107277a-43fb-42e1-8aa0-684adf187181" providerId="ADAL" clId="{299CA028-6463-4E89-A484-56532AB6C869}" dt="2024-09-05T00:34:34.242" v="62" actId="1037"/>
          <ac:picMkLst>
            <pc:docMk/>
            <pc:sldMk cId="3356209294" sldId="1600"/>
            <ac:picMk id="6" creationId="{5FDF1404-289B-4824-50A5-5D4E71805399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3" creationId="{0C7D7B29-AAF4-3344-32D4-12B6CED16B0D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9" creationId="{633857A7-A3F1-5133-8038-CFCB6B347A15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21" creationId="{FE5DB062-2717-BBE9-4A7F-7F6DBF95A713}"/>
          </ac:picMkLst>
        </pc:picChg>
      </pc:sldChg>
      <pc:sldChg chg="modSp mod">
        <pc:chgData name="Drgona, Jan" userId="8107277a-43fb-42e1-8aa0-684adf187181" providerId="ADAL" clId="{299CA028-6463-4E89-A484-56532AB6C869}" dt="2024-09-05T00:42:03.819" v="236" actId="108"/>
        <pc:sldMkLst>
          <pc:docMk/>
          <pc:sldMk cId="1886607106" sldId="1607"/>
        </pc:sldMkLst>
        <pc:spChg chg="mod">
          <ac:chgData name="Drgona, Jan" userId="8107277a-43fb-42e1-8aa0-684adf187181" providerId="ADAL" clId="{299CA028-6463-4E89-A484-56532AB6C869}" dt="2024-09-05T00:36:28.125" v="178" actId="14100"/>
          <ac:spMkLst>
            <pc:docMk/>
            <pc:sldMk cId="1886607106" sldId="1607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55.559" v="235" actId="108"/>
          <ac:spMkLst>
            <pc:docMk/>
            <pc:sldMk cId="1886607106" sldId="1607"/>
            <ac:spMk id="5" creationId="{3AD07F18-0758-39E3-2427-63D5C2C7B08D}"/>
          </ac:spMkLst>
        </pc:spChg>
        <pc:spChg chg="mod">
          <ac:chgData name="Drgona, Jan" userId="8107277a-43fb-42e1-8aa0-684adf187181" providerId="ADAL" clId="{299CA028-6463-4E89-A484-56532AB6C869}" dt="2024-09-05T00:42:03.819" v="236" actId="108"/>
          <ac:spMkLst>
            <pc:docMk/>
            <pc:sldMk cId="1886607106" sldId="1607"/>
            <ac:spMk id="6" creationId="{E4E989F2-BFD3-1F4E-6968-E64609A08C7D}"/>
          </ac:spMkLst>
        </pc:spChg>
        <pc:spChg chg="mod">
          <ac:chgData name="Drgona, Jan" userId="8107277a-43fb-42e1-8aa0-684adf187181" providerId="ADAL" clId="{299CA028-6463-4E89-A484-56532AB6C869}" dt="2024-09-05T00:36:43.348" v="181" actId="1076"/>
          <ac:spMkLst>
            <pc:docMk/>
            <pc:sldMk cId="1886607106" sldId="1607"/>
            <ac:spMk id="10" creationId="{FA997836-43CD-14FB-70E9-865614AC72FD}"/>
          </ac:spMkLst>
        </pc:spChg>
        <pc:picChg chg="mod">
          <ac:chgData name="Drgona, Jan" userId="8107277a-43fb-42e1-8aa0-684adf187181" providerId="ADAL" clId="{299CA028-6463-4E89-A484-56532AB6C869}" dt="2024-09-05T00:37:45.385" v="200" actId="1035"/>
          <ac:picMkLst>
            <pc:docMk/>
            <pc:sldMk cId="1886607106" sldId="1607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6:50.009" v="183" actId="1076"/>
          <ac:picMkLst>
            <pc:docMk/>
            <pc:sldMk cId="1886607106" sldId="1607"/>
            <ac:picMk id="8" creationId="{3F072CA9-39A8-5E3D-B80D-3D647A550927}"/>
          </ac:picMkLst>
        </pc:picChg>
        <pc:picChg chg="mod">
          <ac:chgData name="Drgona, Jan" userId="8107277a-43fb-42e1-8aa0-684adf187181" providerId="ADAL" clId="{299CA028-6463-4E89-A484-56532AB6C869}" dt="2024-09-05T00:36:35.971" v="180" actId="1076"/>
          <ac:picMkLst>
            <pc:docMk/>
            <pc:sldMk cId="1886607106" sldId="1607"/>
            <ac:picMk id="5122" creationId="{C40849F6-593A-4EA0-F6B2-517253C2054F}"/>
          </ac:picMkLst>
        </pc:picChg>
      </pc:sldChg>
      <pc:sldChg chg="modSp mod">
        <pc:chgData name="Drgona, Jan" userId="8107277a-43fb-42e1-8aa0-684adf187181" providerId="ADAL" clId="{299CA028-6463-4E89-A484-56532AB6C869}" dt="2024-09-05T00:42:31.712" v="243" actId="14100"/>
        <pc:sldMkLst>
          <pc:docMk/>
          <pc:sldMk cId="4096563906" sldId="1609"/>
        </pc:sldMkLst>
        <pc:spChg chg="mod">
          <ac:chgData name="Drgona, Jan" userId="8107277a-43fb-42e1-8aa0-684adf187181" providerId="ADAL" clId="{299CA028-6463-4E89-A484-56532AB6C869}" dt="2024-09-05T00:37:21.361" v="189" actId="14100"/>
          <ac:spMkLst>
            <pc:docMk/>
            <pc:sldMk cId="4096563906" sldId="160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2:10.059" v="237" actId="108"/>
          <ac:spMkLst>
            <pc:docMk/>
            <pc:sldMk cId="4096563906" sldId="1609"/>
            <ac:spMk id="5" creationId="{8757334F-737F-1A42-19BF-A5A2D4D5AFB0}"/>
          </ac:spMkLst>
        </pc:spChg>
        <pc:spChg chg="mod">
          <ac:chgData name="Drgona, Jan" userId="8107277a-43fb-42e1-8aa0-684adf187181" providerId="ADAL" clId="{299CA028-6463-4E89-A484-56532AB6C869}" dt="2024-09-05T00:42:26.130" v="241" actId="1076"/>
          <ac:spMkLst>
            <pc:docMk/>
            <pc:sldMk cId="4096563906" sldId="1609"/>
            <ac:spMk id="15" creationId="{EA98A2BA-F9CD-ADC2-B062-5B79A085843B}"/>
          </ac:spMkLst>
        </pc:spChg>
        <pc:picChg chg="mod">
          <ac:chgData name="Drgona, Jan" userId="8107277a-43fb-42e1-8aa0-684adf187181" providerId="ADAL" clId="{299CA028-6463-4E89-A484-56532AB6C869}" dt="2024-09-05T00:37:27.292" v="191" actId="14100"/>
          <ac:picMkLst>
            <pc:docMk/>
            <pc:sldMk cId="4096563906" sldId="160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13" creationId="{CC4857F1-2D5B-6A4F-911B-A9C852445A3B}"/>
          </ac:picMkLst>
        </pc:picChg>
        <pc:picChg chg="mod">
          <ac:chgData name="Drgona, Jan" userId="8107277a-43fb-42e1-8aa0-684adf187181" providerId="ADAL" clId="{299CA028-6463-4E89-A484-56532AB6C869}" dt="2024-09-05T00:42:31.712" v="243" actId="14100"/>
          <ac:picMkLst>
            <pc:docMk/>
            <pc:sldMk cId="4096563906" sldId="1609"/>
            <ac:picMk id="14" creationId="{4EF43070-2C87-CD22-3812-F36661B373C8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8194" creationId="{3435E081-EB91-F831-B505-5604CBE1C4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1E366-2F7D-15A5-A439-770D82BE2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1CDEC7-F2A4-6A15-31C0-F132325FA5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E4094E-79CC-259C-D225-9A4120B4F8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8D798-82A6-FC9D-8B24-170D02CE5F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564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FA718-8900-C530-3DC3-080EACE5D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0E9B9A-56D3-A728-BBE9-9BB57972C8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D2B971-DAFF-A56C-E52E-3D257513BE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5CD020-73FA-1FDF-05A1-068554CD17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391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FA718-8900-C530-3DC3-080EACE5D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0E9B9A-56D3-A728-BBE9-9BB57972C8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D2B971-DAFF-A56C-E52E-3D257513BE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5CD020-73FA-1FDF-05A1-068554CD17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391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00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10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pnnl/L2O-pMINLP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L2O-pMINLP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L2O-pMINLP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hyperlink" Target="http://www.youtube.com/@neuromancer_SciML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mplicit-layers-tutorial.org/differentiable_optimization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ximal_operator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hyperlink" Target="https://en.wikipedia.org/wiki/Projections_onto_convex_sets" TargetMode="External"/><Relationship Id="rId4" Type="http://schemas.openxmlformats.org/officeDocument/2006/relationships/hyperlink" Target="https://en.wikipedia.org/wiki/Projection_(linear_algebra)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8208498" cy="544124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 Machine Learning for Modeling, Optimization, and Control of Dynamical Systems</a:t>
            </a: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Civil and Systems Engineering Department 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The Ralph O'Connor Sustainable Energy Institute (ROSEI)</a:t>
            </a:r>
          </a:p>
          <a:p>
            <a:pPr fontAlgn="t">
              <a:spcBef>
                <a:spcPts val="150"/>
              </a:spcBef>
            </a:pPr>
            <a:r>
              <a:rPr lang="en-US" sz="1600">
                <a:latin typeface="Arial"/>
                <a:cs typeface="Arial"/>
              </a:rPr>
              <a:t>Data Science and AI Institute (DSAI)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145E6-7E62-DF5B-E2A2-4DD4C563D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8E67BD-6E78-2BF7-43B2-748EC8E2F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6EFC98-11C5-404A-EB9A-48CDD2D3A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414138"/>
          </a:xfrm>
        </p:spPr>
        <p:txBody>
          <a:bodyPr/>
          <a:lstStyle/>
          <a:p>
            <a:r>
              <a:rPr lang="en-US" sz="2000" dirty="0"/>
              <a:t>Closed-Form Projections</a:t>
            </a:r>
          </a:p>
        </p:txBody>
      </p:sp>
      <p:pic>
        <p:nvPicPr>
          <p:cNvPr id="2050" name="Picture 2" descr="A plot of the (0,1)-clipping activation function and the ReLU... | Download  Scientific Diagram">
            <a:extLst>
              <a:ext uri="{FF2B5EF4-FFF2-40B4-BE49-F238E27FC236}">
                <a16:creationId xmlns:a16="http://schemas.microsoft.com/office/drawing/2014/main" id="{3D8BF87E-AD9D-795E-A0F9-35401A2F7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71" y="3548744"/>
            <a:ext cx="2446538" cy="154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ndefined">
            <a:extLst>
              <a:ext uri="{FF2B5EF4-FFF2-40B4-BE49-F238E27FC236}">
                <a16:creationId xmlns:a16="http://schemas.microsoft.com/office/drawing/2014/main" id="{3E7BDD17-8062-EDE5-F65D-772B1DC22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528" y="3619433"/>
            <a:ext cx="2808514" cy="140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123166-1C59-99A0-8705-497E93987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1" y="612503"/>
            <a:ext cx="6876346" cy="297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6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01B54-9745-7494-D7AF-0B7B7D77F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8E65E2-079E-163F-B557-421FC5733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F717DA-490D-33DB-972B-E19AA1C3F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414138"/>
          </a:xfrm>
        </p:spPr>
        <p:txBody>
          <a:bodyPr/>
          <a:lstStyle/>
          <a:p>
            <a:r>
              <a:rPr lang="en-US" sz="2000" dirty="0"/>
              <a:t>Closed-Form Projections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9BF8CB-6F01-DE8B-F759-A5DA3D556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30" y="561294"/>
            <a:ext cx="7263879" cy="2343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4616C8-7BA8-D5C7-60C5-A9DB950EF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30" y="2771563"/>
            <a:ext cx="7191758" cy="237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38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ED9D3-623F-42E7-2602-BC311257F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656ACC-6716-7D19-2BDE-8A0A70A08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ED2156-E562-81F1-B6F0-CC9DB3DFF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414138"/>
          </a:xfrm>
        </p:spPr>
        <p:txBody>
          <a:bodyPr/>
          <a:lstStyle/>
          <a:p>
            <a:r>
              <a:rPr lang="en-US" sz="2000" dirty="0"/>
              <a:t>Closed-Form Projections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2C5235-A469-DE45-2D4C-FAD3AD70E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86" y="894978"/>
            <a:ext cx="7893456" cy="386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1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91977-8BA5-090E-A623-57DEA81AF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5D178F-4865-9759-81F7-378E3F160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31EF39-5E14-0A4E-BE21-3123474E3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148" y="169336"/>
            <a:ext cx="7201445" cy="414138"/>
          </a:xfrm>
        </p:spPr>
        <p:txBody>
          <a:bodyPr/>
          <a:lstStyle/>
          <a:p>
            <a:r>
              <a:rPr lang="en-US" sz="2000" dirty="0"/>
              <a:t>Iterative Projections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D132A7-382E-2235-59FE-B500F2B9D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43" y="742856"/>
            <a:ext cx="8039513" cy="365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6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C68BC-CCA8-93AB-F8A4-F306AAE41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161F7A-B808-DACB-4B7F-C44746756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3A7BEC-2D68-C561-2B50-D8DE5DD69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79" y="669525"/>
            <a:ext cx="7767432" cy="4423381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F8D6FF78-2EA5-CBFF-C78F-8075158D0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148" y="169336"/>
            <a:ext cx="7201445" cy="414138"/>
          </a:xfrm>
        </p:spPr>
        <p:txBody>
          <a:bodyPr/>
          <a:lstStyle/>
          <a:p>
            <a:r>
              <a:rPr lang="en-US" sz="2000" dirty="0"/>
              <a:t>Iterative Projections</a:t>
            </a:r>
          </a:p>
        </p:txBody>
      </p:sp>
    </p:spTree>
    <p:extLst>
      <p:ext uri="{BB962C8B-B14F-4D97-AF65-F5344CB8AC3E}">
        <p14:creationId xmlns:p14="http://schemas.microsoft.com/office/powerpoint/2010/main" val="31964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DE4CE-EBED-40F3-FE20-0D2676F12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911320-BC81-2484-A341-9FA8B31DD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5AC84F-2543-0266-9A58-81D5DC245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332" y="169336"/>
            <a:ext cx="8133262" cy="414138"/>
          </a:xfrm>
        </p:spPr>
        <p:txBody>
          <a:bodyPr/>
          <a:lstStyle/>
          <a:p>
            <a:r>
              <a:rPr lang="en-US" sz="2000" dirty="0"/>
              <a:t>Proximal Operators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395F04B-AAAF-3F17-8C5D-130B6D155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28" y="735876"/>
            <a:ext cx="7630910" cy="428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03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6653B-A37A-1F70-8697-5F88BF02C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30EF8D-2CB6-3B04-2C23-CD2E48AC1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9BCEA5-9EAB-3DF7-FF70-18272D593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332" y="169336"/>
            <a:ext cx="8133262" cy="414138"/>
          </a:xfrm>
        </p:spPr>
        <p:txBody>
          <a:bodyPr/>
          <a:lstStyle/>
          <a:p>
            <a:r>
              <a:rPr lang="en-US" sz="2000" dirty="0"/>
              <a:t>Proximal Operators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EEA873-7290-1274-8B8E-F249380ED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6" y="704754"/>
            <a:ext cx="7925207" cy="373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68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35F4F-837B-CE82-265D-B106E24EC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EB47EC-8D50-F5E9-39B0-30D8AA08E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22F158-F964-48BF-644A-10C827925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332" y="169336"/>
            <a:ext cx="8133262" cy="414138"/>
          </a:xfrm>
        </p:spPr>
        <p:txBody>
          <a:bodyPr/>
          <a:lstStyle/>
          <a:p>
            <a:r>
              <a:rPr lang="en-US" sz="2000" dirty="0"/>
              <a:t>Gradient-based Feasibility Flow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894975-96C3-6FA2-73C5-4A39817DC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01" y="640079"/>
            <a:ext cx="7644475" cy="443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0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7DA6B-81BB-1039-C073-59136330F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709647-DD0A-B1FA-3133-E191284B8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1B7CA9-4283-F367-561F-774447A9F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389" y="169333"/>
            <a:ext cx="8173890" cy="374953"/>
          </a:xfrm>
        </p:spPr>
        <p:txBody>
          <a:bodyPr/>
          <a:lstStyle/>
          <a:p>
            <a:r>
              <a:rPr lang="en-US" sz="1875" dirty="0"/>
              <a:t>Challenges of Learning to Optimize For Mixed-Integer Problems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31C3021-61FB-931D-CD66-29A516CF2694}"/>
              </a:ext>
            </a:extLst>
          </p:cNvPr>
          <p:cNvGrpSpPr/>
          <p:nvPr/>
        </p:nvGrpSpPr>
        <p:grpSpPr>
          <a:xfrm>
            <a:off x="243980" y="732074"/>
            <a:ext cx="7683194" cy="507831"/>
            <a:chOff x="1084048" y="2100816"/>
            <a:chExt cx="10244257" cy="67710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5314E32-688A-F736-B321-EE04158AC99A}"/>
                </a:ext>
              </a:extLst>
            </p:cNvPr>
            <p:cNvSpPr/>
            <p:nvPr/>
          </p:nvSpPr>
          <p:spPr>
            <a:xfrm>
              <a:off x="1134319" y="2106592"/>
              <a:ext cx="671332" cy="671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2B51EA-9306-CDCF-55C6-42F85DCC6C65}"/>
                </a:ext>
              </a:extLst>
            </p:cNvPr>
            <p:cNvSpPr txBox="1"/>
            <p:nvPr/>
          </p:nvSpPr>
          <p:spPr>
            <a:xfrm>
              <a:off x="1084048" y="2100816"/>
              <a:ext cx="10244257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b="1" dirty="0">
                  <a:solidFill>
                    <a:srgbClr val="E5E5E5"/>
                  </a:solidFill>
                </a:rPr>
                <a:t> </a:t>
              </a:r>
              <a:r>
                <a:rPr lang="en-US" sz="1400" b="1" dirty="0"/>
                <a:t>1.</a:t>
              </a:r>
              <a:r>
                <a:rPr lang="en-US" b="1" dirty="0">
                  <a:solidFill>
                    <a:srgbClr val="E5E5E5"/>
                  </a:solidFill>
                </a:rPr>
                <a:t> </a:t>
              </a:r>
              <a:r>
                <a:rPr lang="en-US" sz="1400" b="1" dirty="0"/>
                <a:t>Collecting Solutions as Training Labels for Supervised Learning is Very Expensive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1C3273C-ABDF-D55A-AE9E-7B57FA50072B}"/>
              </a:ext>
            </a:extLst>
          </p:cNvPr>
          <p:cNvSpPr txBox="1"/>
          <p:nvPr/>
        </p:nvSpPr>
        <p:spPr>
          <a:xfrm>
            <a:off x="243981" y="1658422"/>
            <a:ext cx="82882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2.</a:t>
            </a:r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Neural Networks Cannot Directly Output Integer Values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9CA1FF-4BFD-87F1-6C69-AB008BAF843A}"/>
              </a:ext>
            </a:extLst>
          </p:cNvPr>
          <p:cNvGrpSpPr/>
          <p:nvPr/>
        </p:nvGrpSpPr>
        <p:grpSpPr>
          <a:xfrm>
            <a:off x="316696" y="1103138"/>
            <a:ext cx="8500948" cy="368885"/>
            <a:chOff x="1100574" y="2294912"/>
            <a:chExt cx="10715421" cy="49184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DA4123-A997-0FFB-15AD-C3A3F56CF240}"/>
                </a:ext>
              </a:extLst>
            </p:cNvPr>
            <p:cNvSpPr txBox="1"/>
            <p:nvPr/>
          </p:nvSpPr>
          <p:spPr>
            <a:xfrm>
              <a:off x="1112176" y="2376386"/>
              <a:ext cx="10703819" cy="4103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      Our Solution: </a:t>
              </a:r>
              <a:r>
                <a:rPr lang="en-US" sz="1400" u="sng" dirty="0"/>
                <a:t>Self-Supervised Learning Approach</a:t>
              </a:r>
              <a:r>
                <a:rPr lang="en-US" sz="1400" dirty="0"/>
                <a:t> without requiring solutions for training.</a:t>
              </a:r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BF37DFC2-2FAA-725A-7399-0C0993BB083E}"/>
                </a:ext>
              </a:extLst>
            </p:cNvPr>
            <p:cNvSpPr>
              <a:spLocks noEditPoints="1"/>
            </p:cNvSpPr>
            <p:nvPr/>
          </p:nvSpPr>
          <p:spPr bwMode="black">
            <a:xfrm rot="17890021">
              <a:off x="1049381" y="2346105"/>
              <a:ext cx="475831" cy="373445"/>
            </a:xfrm>
            <a:custGeom>
              <a:avLst/>
              <a:gdLst>
                <a:gd name="T0" fmla="*/ 1304 w 1423"/>
                <a:gd name="T1" fmla="*/ 301 h 1114"/>
                <a:gd name="T2" fmla="*/ 1302 w 1423"/>
                <a:gd name="T3" fmla="*/ 297 h 1114"/>
                <a:gd name="T4" fmla="*/ 719 w 1423"/>
                <a:gd name="T5" fmla="*/ 113 h 1114"/>
                <a:gd name="T6" fmla="*/ 496 w 1423"/>
                <a:gd name="T7" fmla="*/ 416 h 1114"/>
                <a:gd name="T8" fmla="*/ 441 w 1423"/>
                <a:gd name="T9" fmla="*/ 482 h 1114"/>
                <a:gd name="T10" fmla="*/ 375 w 1423"/>
                <a:gd name="T11" fmla="*/ 536 h 1114"/>
                <a:gd name="T12" fmla="*/ 290 w 1423"/>
                <a:gd name="T13" fmla="*/ 648 h 1114"/>
                <a:gd name="T14" fmla="*/ 470 w 1423"/>
                <a:gd name="T15" fmla="*/ 973 h 1114"/>
                <a:gd name="T16" fmla="*/ 610 w 1423"/>
                <a:gd name="T17" fmla="*/ 960 h 1114"/>
                <a:gd name="T18" fmla="*/ 775 w 1423"/>
                <a:gd name="T19" fmla="*/ 921 h 1114"/>
                <a:gd name="T20" fmla="*/ 932 w 1423"/>
                <a:gd name="T21" fmla="*/ 927 h 1114"/>
                <a:gd name="T22" fmla="*/ 1151 w 1423"/>
                <a:gd name="T23" fmla="*/ 893 h 1114"/>
                <a:gd name="T24" fmla="*/ 1304 w 1423"/>
                <a:gd name="T25" fmla="*/ 301 h 1114"/>
                <a:gd name="T26" fmla="*/ 1024 w 1423"/>
                <a:gd name="T27" fmla="*/ 311 h 1114"/>
                <a:gd name="T28" fmla="*/ 1024 w 1423"/>
                <a:gd name="T29" fmla="*/ 311 h 1114"/>
                <a:gd name="T30" fmla="*/ 873 w 1423"/>
                <a:gd name="T31" fmla="*/ 299 h 1114"/>
                <a:gd name="T32" fmla="*/ 873 w 1423"/>
                <a:gd name="T33" fmla="*/ 299 h 1114"/>
                <a:gd name="T34" fmla="*/ 799 w 1423"/>
                <a:gd name="T35" fmla="*/ 278 h 1114"/>
                <a:gd name="T36" fmla="*/ 821 w 1423"/>
                <a:gd name="T37" fmla="*/ 203 h 1114"/>
                <a:gd name="T38" fmla="*/ 828 w 1423"/>
                <a:gd name="T39" fmla="*/ 200 h 1114"/>
                <a:gd name="T40" fmla="*/ 1101 w 1423"/>
                <a:gd name="T41" fmla="*/ 234 h 1114"/>
                <a:gd name="T42" fmla="*/ 1108 w 1423"/>
                <a:gd name="T43" fmla="*/ 244 h 1114"/>
                <a:gd name="T44" fmla="*/ 1087 w 1423"/>
                <a:gd name="T45" fmla="*/ 318 h 1114"/>
                <a:gd name="T46" fmla="*/ 1024 w 1423"/>
                <a:gd name="T47" fmla="*/ 311 h 1114"/>
                <a:gd name="T48" fmla="*/ 14 w 1423"/>
                <a:gd name="T49" fmla="*/ 967 h 1114"/>
                <a:gd name="T50" fmla="*/ 53 w 1423"/>
                <a:gd name="T51" fmla="*/ 1037 h 1114"/>
                <a:gd name="T52" fmla="*/ 115 w 1423"/>
                <a:gd name="T53" fmla="*/ 1064 h 1114"/>
                <a:gd name="T54" fmla="*/ 24 w 1423"/>
                <a:gd name="T55" fmla="*/ 900 h 1114"/>
                <a:gd name="T56" fmla="*/ 14 w 1423"/>
                <a:gd name="T57" fmla="*/ 967 h 1114"/>
                <a:gd name="T58" fmla="*/ 400 w 1423"/>
                <a:gd name="T59" fmla="*/ 959 h 1114"/>
                <a:gd name="T60" fmla="*/ 265 w 1423"/>
                <a:gd name="T61" fmla="*/ 714 h 1114"/>
                <a:gd name="T62" fmla="*/ 190 w 1423"/>
                <a:gd name="T63" fmla="*/ 686 h 1114"/>
                <a:gd name="T64" fmla="*/ 175 w 1423"/>
                <a:gd name="T65" fmla="*/ 764 h 1114"/>
                <a:gd name="T66" fmla="*/ 310 w 1423"/>
                <a:gd name="T67" fmla="*/ 1008 h 1114"/>
                <a:gd name="T68" fmla="*/ 385 w 1423"/>
                <a:gd name="T69" fmla="*/ 1037 h 1114"/>
                <a:gd name="T70" fmla="*/ 400 w 1423"/>
                <a:gd name="T71" fmla="*/ 959 h 1114"/>
                <a:gd name="T72" fmla="*/ 266 w 1423"/>
                <a:gd name="T73" fmla="*/ 1026 h 1114"/>
                <a:gd name="T74" fmla="*/ 136 w 1423"/>
                <a:gd name="T75" fmla="*/ 792 h 1114"/>
                <a:gd name="T76" fmla="*/ 65 w 1423"/>
                <a:gd name="T77" fmla="*/ 764 h 1114"/>
                <a:gd name="T78" fmla="*/ 50 w 1423"/>
                <a:gd name="T79" fmla="*/ 840 h 1114"/>
                <a:gd name="T80" fmla="*/ 180 w 1423"/>
                <a:gd name="T81" fmla="*/ 1074 h 1114"/>
                <a:gd name="T82" fmla="*/ 251 w 1423"/>
                <a:gd name="T83" fmla="*/ 1101 h 1114"/>
                <a:gd name="T84" fmla="*/ 266 w 1423"/>
                <a:gd name="T85" fmla="*/ 1026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3" h="1114">
                  <a:moveTo>
                    <a:pt x="1304" y="301"/>
                  </a:moveTo>
                  <a:cubicBezTo>
                    <a:pt x="1303" y="298"/>
                    <a:pt x="1304" y="300"/>
                    <a:pt x="1302" y="297"/>
                  </a:cubicBezTo>
                  <a:cubicBezTo>
                    <a:pt x="1184" y="83"/>
                    <a:pt x="922" y="0"/>
                    <a:pt x="719" y="113"/>
                  </a:cubicBezTo>
                  <a:cubicBezTo>
                    <a:pt x="602" y="177"/>
                    <a:pt x="570" y="311"/>
                    <a:pt x="496" y="416"/>
                  </a:cubicBezTo>
                  <a:cubicBezTo>
                    <a:pt x="476" y="444"/>
                    <a:pt x="458" y="465"/>
                    <a:pt x="441" y="482"/>
                  </a:cubicBezTo>
                  <a:cubicBezTo>
                    <a:pt x="418" y="504"/>
                    <a:pt x="397" y="520"/>
                    <a:pt x="375" y="536"/>
                  </a:cubicBezTo>
                  <a:cubicBezTo>
                    <a:pt x="334" y="566"/>
                    <a:pt x="296" y="593"/>
                    <a:pt x="290" y="648"/>
                  </a:cubicBezTo>
                  <a:cubicBezTo>
                    <a:pt x="470" y="973"/>
                    <a:pt x="470" y="973"/>
                    <a:pt x="470" y="973"/>
                  </a:cubicBezTo>
                  <a:cubicBezTo>
                    <a:pt x="519" y="997"/>
                    <a:pt x="563" y="978"/>
                    <a:pt x="610" y="960"/>
                  </a:cubicBezTo>
                  <a:cubicBezTo>
                    <a:pt x="654" y="943"/>
                    <a:pt x="697" y="925"/>
                    <a:pt x="775" y="921"/>
                  </a:cubicBezTo>
                  <a:cubicBezTo>
                    <a:pt x="827" y="918"/>
                    <a:pt x="880" y="924"/>
                    <a:pt x="932" y="927"/>
                  </a:cubicBezTo>
                  <a:cubicBezTo>
                    <a:pt x="1008" y="932"/>
                    <a:pt x="1082" y="931"/>
                    <a:pt x="1151" y="893"/>
                  </a:cubicBezTo>
                  <a:cubicBezTo>
                    <a:pt x="1354" y="780"/>
                    <a:pt x="1423" y="515"/>
                    <a:pt x="1304" y="301"/>
                  </a:cubicBezTo>
                  <a:close/>
                  <a:moveTo>
                    <a:pt x="1024" y="311"/>
                  </a:moveTo>
                  <a:cubicBezTo>
                    <a:pt x="1024" y="311"/>
                    <a:pt x="1024" y="311"/>
                    <a:pt x="1024" y="311"/>
                  </a:cubicBezTo>
                  <a:cubicBezTo>
                    <a:pt x="983" y="270"/>
                    <a:pt x="917" y="279"/>
                    <a:pt x="873" y="299"/>
                  </a:cubicBezTo>
                  <a:cubicBezTo>
                    <a:pt x="873" y="299"/>
                    <a:pt x="873" y="299"/>
                    <a:pt x="873" y="299"/>
                  </a:cubicBezTo>
                  <a:cubicBezTo>
                    <a:pt x="847" y="313"/>
                    <a:pt x="814" y="304"/>
                    <a:pt x="799" y="278"/>
                  </a:cubicBezTo>
                  <a:cubicBezTo>
                    <a:pt x="785" y="251"/>
                    <a:pt x="794" y="218"/>
                    <a:pt x="821" y="203"/>
                  </a:cubicBezTo>
                  <a:cubicBezTo>
                    <a:pt x="823" y="202"/>
                    <a:pt x="828" y="200"/>
                    <a:pt x="828" y="200"/>
                  </a:cubicBezTo>
                  <a:cubicBezTo>
                    <a:pt x="927" y="155"/>
                    <a:pt x="1035" y="168"/>
                    <a:pt x="1101" y="234"/>
                  </a:cubicBezTo>
                  <a:cubicBezTo>
                    <a:pt x="1101" y="234"/>
                    <a:pt x="1106" y="240"/>
                    <a:pt x="1108" y="244"/>
                  </a:cubicBezTo>
                  <a:cubicBezTo>
                    <a:pt x="1122" y="270"/>
                    <a:pt x="1113" y="303"/>
                    <a:pt x="1087" y="318"/>
                  </a:cubicBezTo>
                  <a:cubicBezTo>
                    <a:pt x="1066" y="329"/>
                    <a:pt x="1041" y="326"/>
                    <a:pt x="1024" y="311"/>
                  </a:cubicBezTo>
                  <a:close/>
                  <a:moveTo>
                    <a:pt x="14" y="967"/>
                  </a:moveTo>
                  <a:cubicBezTo>
                    <a:pt x="53" y="1037"/>
                    <a:pt x="53" y="1037"/>
                    <a:pt x="53" y="1037"/>
                  </a:cubicBezTo>
                  <a:cubicBezTo>
                    <a:pt x="67" y="1062"/>
                    <a:pt x="94" y="1074"/>
                    <a:pt x="115" y="1064"/>
                  </a:cubicBezTo>
                  <a:cubicBezTo>
                    <a:pt x="24" y="900"/>
                    <a:pt x="24" y="900"/>
                    <a:pt x="24" y="900"/>
                  </a:cubicBezTo>
                  <a:cubicBezTo>
                    <a:pt x="5" y="912"/>
                    <a:pt x="0" y="941"/>
                    <a:pt x="14" y="967"/>
                  </a:cubicBezTo>
                  <a:close/>
                  <a:moveTo>
                    <a:pt x="400" y="959"/>
                  </a:moveTo>
                  <a:cubicBezTo>
                    <a:pt x="265" y="714"/>
                    <a:pt x="265" y="714"/>
                    <a:pt x="265" y="714"/>
                  </a:cubicBezTo>
                  <a:cubicBezTo>
                    <a:pt x="248" y="685"/>
                    <a:pt x="215" y="672"/>
                    <a:pt x="190" y="686"/>
                  </a:cubicBezTo>
                  <a:cubicBezTo>
                    <a:pt x="166" y="699"/>
                    <a:pt x="159" y="734"/>
                    <a:pt x="175" y="764"/>
                  </a:cubicBezTo>
                  <a:cubicBezTo>
                    <a:pt x="310" y="1008"/>
                    <a:pt x="310" y="1008"/>
                    <a:pt x="310" y="1008"/>
                  </a:cubicBezTo>
                  <a:cubicBezTo>
                    <a:pt x="327" y="1038"/>
                    <a:pt x="360" y="1051"/>
                    <a:pt x="385" y="1037"/>
                  </a:cubicBezTo>
                  <a:cubicBezTo>
                    <a:pt x="410" y="1023"/>
                    <a:pt x="416" y="988"/>
                    <a:pt x="400" y="959"/>
                  </a:cubicBezTo>
                  <a:close/>
                  <a:moveTo>
                    <a:pt x="266" y="1026"/>
                  </a:moveTo>
                  <a:cubicBezTo>
                    <a:pt x="136" y="792"/>
                    <a:pt x="136" y="792"/>
                    <a:pt x="136" y="792"/>
                  </a:cubicBezTo>
                  <a:cubicBezTo>
                    <a:pt x="121" y="764"/>
                    <a:pt x="89" y="751"/>
                    <a:pt x="65" y="764"/>
                  </a:cubicBezTo>
                  <a:cubicBezTo>
                    <a:pt x="41" y="778"/>
                    <a:pt x="35" y="811"/>
                    <a:pt x="50" y="840"/>
                  </a:cubicBezTo>
                  <a:cubicBezTo>
                    <a:pt x="180" y="1074"/>
                    <a:pt x="180" y="1074"/>
                    <a:pt x="180" y="1074"/>
                  </a:cubicBezTo>
                  <a:cubicBezTo>
                    <a:pt x="196" y="1102"/>
                    <a:pt x="228" y="1114"/>
                    <a:pt x="251" y="1101"/>
                  </a:cubicBezTo>
                  <a:cubicBezTo>
                    <a:pt x="275" y="1088"/>
                    <a:pt x="282" y="1055"/>
                    <a:pt x="266" y="102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C871C93-E500-D7B8-DFA2-BA4FFD555382}"/>
              </a:ext>
            </a:extLst>
          </p:cNvPr>
          <p:cNvGrpSpPr/>
          <p:nvPr/>
        </p:nvGrpSpPr>
        <p:grpSpPr>
          <a:xfrm>
            <a:off x="321300" y="2022591"/>
            <a:ext cx="8323072" cy="394243"/>
            <a:chOff x="1100571" y="2271124"/>
            <a:chExt cx="10481828" cy="52565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72B1A6-1F3C-011E-E919-487227D210A2}"/>
                </a:ext>
              </a:extLst>
            </p:cNvPr>
            <p:cNvSpPr txBox="1"/>
            <p:nvPr/>
          </p:nvSpPr>
          <p:spPr>
            <a:xfrm>
              <a:off x="1106381" y="2386412"/>
              <a:ext cx="10476018" cy="4103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     Our Solution: Differentiable </a:t>
              </a:r>
              <a:r>
                <a:rPr lang="en-US" sz="1400" u="sng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Integer Correction Layers</a:t>
              </a:r>
              <a:r>
                <a:rPr lang="en-US" sz="1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to ensure integer feasibility.</a:t>
              </a:r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0B1CC1CB-B4B7-0FE1-DC56-9FB2501CBECB}"/>
                </a:ext>
              </a:extLst>
            </p:cNvPr>
            <p:cNvSpPr>
              <a:spLocks noEditPoints="1"/>
            </p:cNvSpPr>
            <p:nvPr/>
          </p:nvSpPr>
          <p:spPr bwMode="black">
            <a:xfrm rot="17890021">
              <a:off x="1049379" y="2322316"/>
              <a:ext cx="475830" cy="373445"/>
            </a:xfrm>
            <a:custGeom>
              <a:avLst/>
              <a:gdLst>
                <a:gd name="T0" fmla="*/ 1304 w 1423"/>
                <a:gd name="T1" fmla="*/ 301 h 1114"/>
                <a:gd name="T2" fmla="*/ 1302 w 1423"/>
                <a:gd name="T3" fmla="*/ 297 h 1114"/>
                <a:gd name="T4" fmla="*/ 719 w 1423"/>
                <a:gd name="T5" fmla="*/ 113 h 1114"/>
                <a:gd name="T6" fmla="*/ 496 w 1423"/>
                <a:gd name="T7" fmla="*/ 416 h 1114"/>
                <a:gd name="T8" fmla="*/ 441 w 1423"/>
                <a:gd name="T9" fmla="*/ 482 h 1114"/>
                <a:gd name="T10" fmla="*/ 375 w 1423"/>
                <a:gd name="T11" fmla="*/ 536 h 1114"/>
                <a:gd name="T12" fmla="*/ 290 w 1423"/>
                <a:gd name="T13" fmla="*/ 648 h 1114"/>
                <a:gd name="T14" fmla="*/ 470 w 1423"/>
                <a:gd name="T15" fmla="*/ 973 h 1114"/>
                <a:gd name="T16" fmla="*/ 610 w 1423"/>
                <a:gd name="T17" fmla="*/ 960 h 1114"/>
                <a:gd name="T18" fmla="*/ 775 w 1423"/>
                <a:gd name="T19" fmla="*/ 921 h 1114"/>
                <a:gd name="T20" fmla="*/ 932 w 1423"/>
                <a:gd name="T21" fmla="*/ 927 h 1114"/>
                <a:gd name="T22" fmla="*/ 1151 w 1423"/>
                <a:gd name="T23" fmla="*/ 893 h 1114"/>
                <a:gd name="T24" fmla="*/ 1304 w 1423"/>
                <a:gd name="T25" fmla="*/ 301 h 1114"/>
                <a:gd name="T26" fmla="*/ 1024 w 1423"/>
                <a:gd name="T27" fmla="*/ 311 h 1114"/>
                <a:gd name="T28" fmla="*/ 1024 w 1423"/>
                <a:gd name="T29" fmla="*/ 311 h 1114"/>
                <a:gd name="T30" fmla="*/ 873 w 1423"/>
                <a:gd name="T31" fmla="*/ 299 h 1114"/>
                <a:gd name="T32" fmla="*/ 873 w 1423"/>
                <a:gd name="T33" fmla="*/ 299 h 1114"/>
                <a:gd name="T34" fmla="*/ 799 w 1423"/>
                <a:gd name="T35" fmla="*/ 278 h 1114"/>
                <a:gd name="T36" fmla="*/ 821 w 1423"/>
                <a:gd name="T37" fmla="*/ 203 h 1114"/>
                <a:gd name="T38" fmla="*/ 828 w 1423"/>
                <a:gd name="T39" fmla="*/ 200 h 1114"/>
                <a:gd name="T40" fmla="*/ 1101 w 1423"/>
                <a:gd name="T41" fmla="*/ 234 h 1114"/>
                <a:gd name="T42" fmla="*/ 1108 w 1423"/>
                <a:gd name="T43" fmla="*/ 244 h 1114"/>
                <a:gd name="T44" fmla="*/ 1087 w 1423"/>
                <a:gd name="T45" fmla="*/ 318 h 1114"/>
                <a:gd name="T46" fmla="*/ 1024 w 1423"/>
                <a:gd name="T47" fmla="*/ 311 h 1114"/>
                <a:gd name="T48" fmla="*/ 14 w 1423"/>
                <a:gd name="T49" fmla="*/ 967 h 1114"/>
                <a:gd name="T50" fmla="*/ 53 w 1423"/>
                <a:gd name="T51" fmla="*/ 1037 h 1114"/>
                <a:gd name="T52" fmla="*/ 115 w 1423"/>
                <a:gd name="T53" fmla="*/ 1064 h 1114"/>
                <a:gd name="T54" fmla="*/ 24 w 1423"/>
                <a:gd name="T55" fmla="*/ 900 h 1114"/>
                <a:gd name="T56" fmla="*/ 14 w 1423"/>
                <a:gd name="T57" fmla="*/ 967 h 1114"/>
                <a:gd name="T58" fmla="*/ 400 w 1423"/>
                <a:gd name="T59" fmla="*/ 959 h 1114"/>
                <a:gd name="T60" fmla="*/ 265 w 1423"/>
                <a:gd name="T61" fmla="*/ 714 h 1114"/>
                <a:gd name="T62" fmla="*/ 190 w 1423"/>
                <a:gd name="T63" fmla="*/ 686 h 1114"/>
                <a:gd name="T64" fmla="*/ 175 w 1423"/>
                <a:gd name="T65" fmla="*/ 764 h 1114"/>
                <a:gd name="T66" fmla="*/ 310 w 1423"/>
                <a:gd name="T67" fmla="*/ 1008 h 1114"/>
                <a:gd name="T68" fmla="*/ 385 w 1423"/>
                <a:gd name="T69" fmla="*/ 1037 h 1114"/>
                <a:gd name="T70" fmla="*/ 400 w 1423"/>
                <a:gd name="T71" fmla="*/ 959 h 1114"/>
                <a:gd name="T72" fmla="*/ 266 w 1423"/>
                <a:gd name="T73" fmla="*/ 1026 h 1114"/>
                <a:gd name="T74" fmla="*/ 136 w 1423"/>
                <a:gd name="T75" fmla="*/ 792 h 1114"/>
                <a:gd name="T76" fmla="*/ 65 w 1423"/>
                <a:gd name="T77" fmla="*/ 764 h 1114"/>
                <a:gd name="T78" fmla="*/ 50 w 1423"/>
                <a:gd name="T79" fmla="*/ 840 h 1114"/>
                <a:gd name="T80" fmla="*/ 180 w 1423"/>
                <a:gd name="T81" fmla="*/ 1074 h 1114"/>
                <a:gd name="T82" fmla="*/ 251 w 1423"/>
                <a:gd name="T83" fmla="*/ 1101 h 1114"/>
                <a:gd name="T84" fmla="*/ 266 w 1423"/>
                <a:gd name="T85" fmla="*/ 1026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3" h="1114">
                  <a:moveTo>
                    <a:pt x="1304" y="301"/>
                  </a:moveTo>
                  <a:cubicBezTo>
                    <a:pt x="1303" y="298"/>
                    <a:pt x="1304" y="300"/>
                    <a:pt x="1302" y="297"/>
                  </a:cubicBezTo>
                  <a:cubicBezTo>
                    <a:pt x="1184" y="83"/>
                    <a:pt x="922" y="0"/>
                    <a:pt x="719" y="113"/>
                  </a:cubicBezTo>
                  <a:cubicBezTo>
                    <a:pt x="602" y="177"/>
                    <a:pt x="570" y="311"/>
                    <a:pt x="496" y="416"/>
                  </a:cubicBezTo>
                  <a:cubicBezTo>
                    <a:pt x="476" y="444"/>
                    <a:pt x="458" y="465"/>
                    <a:pt x="441" y="482"/>
                  </a:cubicBezTo>
                  <a:cubicBezTo>
                    <a:pt x="418" y="504"/>
                    <a:pt x="397" y="520"/>
                    <a:pt x="375" y="536"/>
                  </a:cubicBezTo>
                  <a:cubicBezTo>
                    <a:pt x="334" y="566"/>
                    <a:pt x="296" y="593"/>
                    <a:pt x="290" y="648"/>
                  </a:cubicBezTo>
                  <a:cubicBezTo>
                    <a:pt x="470" y="973"/>
                    <a:pt x="470" y="973"/>
                    <a:pt x="470" y="973"/>
                  </a:cubicBezTo>
                  <a:cubicBezTo>
                    <a:pt x="519" y="997"/>
                    <a:pt x="563" y="978"/>
                    <a:pt x="610" y="960"/>
                  </a:cubicBezTo>
                  <a:cubicBezTo>
                    <a:pt x="654" y="943"/>
                    <a:pt x="697" y="925"/>
                    <a:pt x="775" y="921"/>
                  </a:cubicBezTo>
                  <a:cubicBezTo>
                    <a:pt x="827" y="918"/>
                    <a:pt x="880" y="924"/>
                    <a:pt x="932" y="927"/>
                  </a:cubicBezTo>
                  <a:cubicBezTo>
                    <a:pt x="1008" y="932"/>
                    <a:pt x="1082" y="931"/>
                    <a:pt x="1151" y="893"/>
                  </a:cubicBezTo>
                  <a:cubicBezTo>
                    <a:pt x="1354" y="780"/>
                    <a:pt x="1423" y="515"/>
                    <a:pt x="1304" y="301"/>
                  </a:cubicBezTo>
                  <a:close/>
                  <a:moveTo>
                    <a:pt x="1024" y="311"/>
                  </a:moveTo>
                  <a:cubicBezTo>
                    <a:pt x="1024" y="311"/>
                    <a:pt x="1024" y="311"/>
                    <a:pt x="1024" y="311"/>
                  </a:cubicBezTo>
                  <a:cubicBezTo>
                    <a:pt x="983" y="270"/>
                    <a:pt x="917" y="279"/>
                    <a:pt x="873" y="299"/>
                  </a:cubicBezTo>
                  <a:cubicBezTo>
                    <a:pt x="873" y="299"/>
                    <a:pt x="873" y="299"/>
                    <a:pt x="873" y="299"/>
                  </a:cubicBezTo>
                  <a:cubicBezTo>
                    <a:pt x="847" y="313"/>
                    <a:pt x="814" y="304"/>
                    <a:pt x="799" y="278"/>
                  </a:cubicBezTo>
                  <a:cubicBezTo>
                    <a:pt x="785" y="251"/>
                    <a:pt x="794" y="218"/>
                    <a:pt x="821" y="203"/>
                  </a:cubicBezTo>
                  <a:cubicBezTo>
                    <a:pt x="823" y="202"/>
                    <a:pt x="828" y="200"/>
                    <a:pt x="828" y="200"/>
                  </a:cubicBezTo>
                  <a:cubicBezTo>
                    <a:pt x="927" y="155"/>
                    <a:pt x="1035" y="168"/>
                    <a:pt x="1101" y="234"/>
                  </a:cubicBezTo>
                  <a:cubicBezTo>
                    <a:pt x="1101" y="234"/>
                    <a:pt x="1106" y="240"/>
                    <a:pt x="1108" y="244"/>
                  </a:cubicBezTo>
                  <a:cubicBezTo>
                    <a:pt x="1122" y="270"/>
                    <a:pt x="1113" y="303"/>
                    <a:pt x="1087" y="318"/>
                  </a:cubicBezTo>
                  <a:cubicBezTo>
                    <a:pt x="1066" y="329"/>
                    <a:pt x="1041" y="326"/>
                    <a:pt x="1024" y="311"/>
                  </a:cubicBezTo>
                  <a:close/>
                  <a:moveTo>
                    <a:pt x="14" y="967"/>
                  </a:moveTo>
                  <a:cubicBezTo>
                    <a:pt x="53" y="1037"/>
                    <a:pt x="53" y="1037"/>
                    <a:pt x="53" y="1037"/>
                  </a:cubicBezTo>
                  <a:cubicBezTo>
                    <a:pt x="67" y="1062"/>
                    <a:pt x="94" y="1074"/>
                    <a:pt x="115" y="1064"/>
                  </a:cubicBezTo>
                  <a:cubicBezTo>
                    <a:pt x="24" y="900"/>
                    <a:pt x="24" y="900"/>
                    <a:pt x="24" y="900"/>
                  </a:cubicBezTo>
                  <a:cubicBezTo>
                    <a:pt x="5" y="912"/>
                    <a:pt x="0" y="941"/>
                    <a:pt x="14" y="967"/>
                  </a:cubicBezTo>
                  <a:close/>
                  <a:moveTo>
                    <a:pt x="400" y="959"/>
                  </a:moveTo>
                  <a:cubicBezTo>
                    <a:pt x="265" y="714"/>
                    <a:pt x="265" y="714"/>
                    <a:pt x="265" y="714"/>
                  </a:cubicBezTo>
                  <a:cubicBezTo>
                    <a:pt x="248" y="685"/>
                    <a:pt x="215" y="672"/>
                    <a:pt x="190" y="686"/>
                  </a:cubicBezTo>
                  <a:cubicBezTo>
                    <a:pt x="166" y="699"/>
                    <a:pt x="159" y="734"/>
                    <a:pt x="175" y="764"/>
                  </a:cubicBezTo>
                  <a:cubicBezTo>
                    <a:pt x="310" y="1008"/>
                    <a:pt x="310" y="1008"/>
                    <a:pt x="310" y="1008"/>
                  </a:cubicBezTo>
                  <a:cubicBezTo>
                    <a:pt x="327" y="1038"/>
                    <a:pt x="360" y="1051"/>
                    <a:pt x="385" y="1037"/>
                  </a:cubicBezTo>
                  <a:cubicBezTo>
                    <a:pt x="410" y="1023"/>
                    <a:pt x="416" y="988"/>
                    <a:pt x="400" y="959"/>
                  </a:cubicBezTo>
                  <a:close/>
                  <a:moveTo>
                    <a:pt x="266" y="1026"/>
                  </a:moveTo>
                  <a:cubicBezTo>
                    <a:pt x="136" y="792"/>
                    <a:pt x="136" y="792"/>
                    <a:pt x="136" y="792"/>
                  </a:cubicBezTo>
                  <a:cubicBezTo>
                    <a:pt x="121" y="764"/>
                    <a:pt x="89" y="751"/>
                    <a:pt x="65" y="764"/>
                  </a:cubicBezTo>
                  <a:cubicBezTo>
                    <a:pt x="41" y="778"/>
                    <a:pt x="35" y="811"/>
                    <a:pt x="50" y="840"/>
                  </a:cubicBezTo>
                  <a:cubicBezTo>
                    <a:pt x="180" y="1074"/>
                    <a:pt x="180" y="1074"/>
                    <a:pt x="180" y="1074"/>
                  </a:cubicBezTo>
                  <a:cubicBezTo>
                    <a:pt x="196" y="1102"/>
                    <a:pt x="228" y="1114"/>
                    <a:pt x="251" y="1101"/>
                  </a:cubicBezTo>
                  <a:cubicBezTo>
                    <a:pt x="275" y="1088"/>
                    <a:pt x="282" y="1055"/>
                    <a:pt x="266" y="1026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5905867-377F-3555-9998-9066E61C9152}"/>
              </a:ext>
            </a:extLst>
          </p:cNvPr>
          <p:cNvGrpSpPr/>
          <p:nvPr/>
        </p:nvGrpSpPr>
        <p:grpSpPr>
          <a:xfrm>
            <a:off x="321299" y="2938154"/>
            <a:ext cx="8778099" cy="394242"/>
            <a:chOff x="1100570" y="2312756"/>
            <a:chExt cx="11088530" cy="52565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803AF94-C6E4-EE69-D268-6861E9B780D6}"/>
                </a:ext>
              </a:extLst>
            </p:cNvPr>
            <p:cNvSpPr txBox="1"/>
            <p:nvPr/>
          </p:nvSpPr>
          <p:spPr>
            <a:xfrm>
              <a:off x="1106379" y="2428043"/>
              <a:ext cx="11082721" cy="4103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      </a:t>
              </a:r>
              <a:r>
                <a:rPr lang="en-US" sz="1400" dirty="0">
                  <a:solidFill>
                    <a:schemeClr val="bg2">
                      <a:lumMod val="75000"/>
                    </a:schemeClr>
                  </a:solidFill>
                </a:rPr>
                <a:t>Our Solution: Gradient-based </a:t>
              </a:r>
              <a:r>
                <a:rPr lang="en-US" sz="1400" u="sng" dirty="0">
                  <a:solidFill>
                    <a:schemeClr val="bg2">
                      <a:lumMod val="75000"/>
                    </a:schemeClr>
                  </a:solidFill>
                </a:rPr>
                <a:t>Feasibility Projection</a:t>
              </a:r>
              <a:r>
                <a:rPr lang="en-US" sz="1400" dirty="0">
                  <a:solidFill>
                    <a:schemeClr val="bg2">
                      <a:lumMod val="75000"/>
                    </a:schemeClr>
                  </a:solidFill>
                </a:rPr>
                <a:t> to guarantee feasible integer solutions.</a:t>
              </a:r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59E6C5E2-ED16-BA56-B36E-17281EE4F2B0}"/>
                </a:ext>
              </a:extLst>
            </p:cNvPr>
            <p:cNvSpPr>
              <a:spLocks noEditPoints="1"/>
            </p:cNvSpPr>
            <p:nvPr/>
          </p:nvSpPr>
          <p:spPr bwMode="black">
            <a:xfrm rot="17890021">
              <a:off x="1049378" y="2363948"/>
              <a:ext cx="475830" cy="373445"/>
            </a:xfrm>
            <a:custGeom>
              <a:avLst/>
              <a:gdLst>
                <a:gd name="T0" fmla="*/ 1304 w 1423"/>
                <a:gd name="T1" fmla="*/ 301 h 1114"/>
                <a:gd name="T2" fmla="*/ 1302 w 1423"/>
                <a:gd name="T3" fmla="*/ 297 h 1114"/>
                <a:gd name="T4" fmla="*/ 719 w 1423"/>
                <a:gd name="T5" fmla="*/ 113 h 1114"/>
                <a:gd name="T6" fmla="*/ 496 w 1423"/>
                <a:gd name="T7" fmla="*/ 416 h 1114"/>
                <a:gd name="T8" fmla="*/ 441 w 1423"/>
                <a:gd name="T9" fmla="*/ 482 h 1114"/>
                <a:gd name="T10" fmla="*/ 375 w 1423"/>
                <a:gd name="T11" fmla="*/ 536 h 1114"/>
                <a:gd name="T12" fmla="*/ 290 w 1423"/>
                <a:gd name="T13" fmla="*/ 648 h 1114"/>
                <a:gd name="T14" fmla="*/ 470 w 1423"/>
                <a:gd name="T15" fmla="*/ 973 h 1114"/>
                <a:gd name="T16" fmla="*/ 610 w 1423"/>
                <a:gd name="T17" fmla="*/ 960 h 1114"/>
                <a:gd name="T18" fmla="*/ 775 w 1423"/>
                <a:gd name="T19" fmla="*/ 921 h 1114"/>
                <a:gd name="T20" fmla="*/ 932 w 1423"/>
                <a:gd name="T21" fmla="*/ 927 h 1114"/>
                <a:gd name="T22" fmla="*/ 1151 w 1423"/>
                <a:gd name="T23" fmla="*/ 893 h 1114"/>
                <a:gd name="T24" fmla="*/ 1304 w 1423"/>
                <a:gd name="T25" fmla="*/ 301 h 1114"/>
                <a:gd name="T26" fmla="*/ 1024 w 1423"/>
                <a:gd name="T27" fmla="*/ 311 h 1114"/>
                <a:gd name="T28" fmla="*/ 1024 w 1423"/>
                <a:gd name="T29" fmla="*/ 311 h 1114"/>
                <a:gd name="T30" fmla="*/ 873 w 1423"/>
                <a:gd name="T31" fmla="*/ 299 h 1114"/>
                <a:gd name="T32" fmla="*/ 873 w 1423"/>
                <a:gd name="T33" fmla="*/ 299 h 1114"/>
                <a:gd name="T34" fmla="*/ 799 w 1423"/>
                <a:gd name="T35" fmla="*/ 278 h 1114"/>
                <a:gd name="T36" fmla="*/ 821 w 1423"/>
                <a:gd name="T37" fmla="*/ 203 h 1114"/>
                <a:gd name="T38" fmla="*/ 828 w 1423"/>
                <a:gd name="T39" fmla="*/ 200 h 1114"/>
                <a:gd name="T40" fmla="*/ 1101 w 1423"/>
                <a:gd name="T41" fmla="*/ 234 h 1114"/>
                <a:gd name="T42" fmla="*/ 1108 w 1423"/>
                <a:gd name="T43" fmla="*/ 244 h 1114"/>
                <a:gd name="T44" fmla="*/ 1087 w 1423"/>
                <a:gd name="T45" fmla="*/ 318 h 1114"/>
                <a:gd name="T46" fmla="*/ 1024 w 1423"/>
                <a:gd name="T47" fmla="*/ 311 h 1114"/>
                <a:gd name="T48" fmla="*/ 14 w 1423"/>
                <a:gd name="T49" fmla="*/ 967 h 1114"/>
                <a:gd name="T50" fmla="*/ 53 w 1423"/>
                <a:gd name="T51" fmla="*/ 1037 h 1114"/>
                <a:gd name="T52" fmla="*/ 115 w 1423"/>
                <a:gd name="T53" fmla="*/ 1064 h 1114"/>
                <a:gd name="T54" fmla="*/ 24 w 1423"/>
                <a:gd name="T55" fmla="*/ 900 h 1114"/>
                <a:gd name="T56" fmla="*/ 14 w 1423"/>
                <a:gd name="T57" fmla="*/ 967 h 1114"/>
                <a:gd name="T58" fmla="*/ 400 w 1423"/>
                <a:gd name="T59" fmla="*/ 959 h 1114"/>
                <a:gd name="T60" fmla="*/ 265 w 1423"/>
                <a:gd name="T61" fmla="*/ 714 h 1114"/>
                <a:gd name="T62" fmla="*/ 190 w 1423"/>
                <a:gd name="T63" fmla="*/ 686 h 1114"/>
                <a:gd name="T64" fmla="*/ 175 w 1423"/>
                <a:gd name="T65" fmla="*/ 764 h 1114"/>
                <a:gd name="T66" fmla="*/ 310 w 1423"/>
                <a:gd name="T67" fmla="*/ 1008 h 1114"/>
                <a:gd name="T68" fmla="*/ 385 w 1423"/>
                <a:gd name="T69" fmla="*/ 1037 h 1114"/>
                <a:gd name="T70" fmla="*/ 400 w 1423"/>
                <a:gd name="T71" fmla="*/ 959 h 1114"/>
                <a:gd name="T72" fmla="*/ 266 w 1423"/>
                <a:gd name="T73" fmla="*/ 1026 h 1114"/>
                <a:gd name="T74" fmla="*/ 136 w 1423"/>
                <a:gd name="T75" fmla="*/ 792 h 1114"/>
                <a:gd name="T76" fmla="*/ 65 w 1423"/>
                <a:gd name="T77" fmla="*/ 764 h 1114"/>
                <a:gd name="T78" fmla="*/ 50 w 1423"/>
                <a:gd name="T79" fmla="*/ 840 h 1114"/>
                <a:gd name="T80" fmla="*/ 180 w 1423"/>
                <a:gd name="T81" fmla="*/ 1074 h 1114"/>
                <a:gd name="T82" fmla="*/ 251 w 1423"/>
                <a:gd name="T83" fmla="*/ 1101 h 1114"/>
                <a:gd name="T84" fmla="*/ 266 w 1423"/>
                <a:gd name="T85" fmla="*/ 1026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3" h="1114">
                  <a:moveTo>
                    <a:pt x="1304" y="301"/>
                  </a:moveTo>
                  <a:cubicBezTo>
                    <a:pt x="1303" y="298"/>
                    <a:pt x="1304" y="300"/>
                    <a:pt x="1302" y="297"/>
                  </a:cubicBezTo>
                  <a:cubicBezTo>
                    <a:pt x="1184" y="83"/>
                    <a:pt x="922" y="0"/>
                    <a:pt x="719" y="113"/>
                  </a:cubicBezTo>
                  <a:cubicBezTo>
                    <a:pt x="602" y="177"/>
                    <a:pt x="570" y="311"/>
                    <a:pt x="496" y="416"/>
                  </a:cubicBezTo>
                  <a:cubicBezTo>
                    <a:pt x="476" y="444"/>
                    <a:pt x="458" y="465"/>
                    <a:pt x="441" y="482"/>
                  </a:cubicBezTo>
                  <a:cubicBezTo>
                    <a:pt x="418" y="504"/>
                    <a:pt x="397" y="520"/>
                    <a:pt x="375" y="536"/>
                  </a:cubicBezTo>
                  <a:cubicBezTo>
                    <a:pt x="334" y="566"/>
                    <a:pt x="296" y="593"/>
                    <a:pt x="290" y="648"/>
                  </a:cubicBezTo>
                  <a:cubicBezTo>
                    <a:pt x="470" y="973"/>
                    <a:pt x="470" y="973"/>
                    <a:pt x="470" y="973"/>
                  </a:cubicBezTo>
                  <a:cubicBezTo>
                    <a:pt x="519" y="997"/>
                    <a:pt x="563" y="978"/>
                    <a:pt x="610" y="960"/>
                  </a:cubicBezTo>
                  <a:cubicBezTo>
                    <a:pt x="654" y="943"/>
                    <a:pt x="697" y="925"/>
                    <a:pt x="775" y="921"/>
                  </a:cubicBezTo>
                  <a:cubicBezTo>
                    <a:pt x="827" y="918"/>
                    <a:pt x="880" y="924"/>
                    <a:pt x="932" y="927"/>
                  </a:cubicBezTo>
                  <a:cubicBezTo>
                    <a:pt x="1008" y="932"/>
                    <a:pt x="1082" y="931"/>
                    <a:pt x="1151" y="893"/>
                  </a:cubicBezTo>
                  <a:cubicBezTo>
                    <a:pt x="1354" y="780"/>
                    <a:pt x="1423" y="515"/>
                    <a:pt x="1304" y="301"/>
                  </a:cubicBezTo>
                  <a:close/>
                  <a:moveTo>
                    <a:pt x="1024" y="311"/>
                  </a:moveTo>
                  <a:cubicBezTo>
                    <a:pt x="1024" y="311"/>
                    <a:pt x="1024" y="311"/>
                    <a:pt x="1024" y="311"/>
                  </a:cubicBezTo>
                  <a:cubicBezTo>
                    <a:pt x="983" y="270"/>
                    <a:pt x="917" y="279"/>
                    <a:pt x="873" y="299"/>
                  </a:cubicBezTo>
                  <a:cubicBezTo>
                    <a:pt x="873" y="299"/>
                    <a:pt x="873" y="299"/>
                    <a:pt x="873" y="299"/>
                  </a:cubicBezTo>
                  <a:cubicBezTo>
                    <a:pt x="847" y="313"/>
                    <a:pt x="814" y="304"/>
                    <a:pt x="799" y="278"/>
                  </a:cubicBezTo>
                  <a:cubicBezTo>
                    <a:pt x="785" y="251"/>
                    <a:pt x="794" y="218"/>
                    <a:pt x="821" y="203"/>
                  </a:cubicBezTo>
                  <a:cubicBezTo>
                    <a:pt x="823" y="202"/>
                    <a:pt x="828" y="200"/>
                    <a:pt x="828" y="200"/>
                  </a:cubicBezTo>
                  <a:cubicBezTo>
                    <a:pt x="927" y="155"/>
                    <a:pt x="1035" y="168"/>
                    <a:pt x="1101" y="234"/>
                  </a:cubicBezTo>
                  <a:cubicBezTo>
                    <a:pt x="1101" y="234"/>
                    <a:pt x="1106" y="240"/>
                    <a:pt x="1108" y="244"/>
                  </a:cubicBezTo>
                  <a:cubicBezTo>
                    <a:pt x="1122" y="270"/>
                    <a:pt x="1113" y="303"/>
                    <a:pt x="1087" y="318"/>
                  </a:cubicBezTo>
                  <a:cubicBezTo>
                    <a:pt x="1066" y="329"/>
                    <a:pt x="1041" y="326"/>
                    <a:pt x="1024" y="311"/>
                  </a:cubicBezTo>
                  <a:close/>
                  <a:moveTo>
                    <a:pt x="14" y="967"/>
                  </a:moveTo>
                  <a:cubicBezTo>
                    <a:pt x="53" y="1037"/>
                    <a:pt x="53" y="1037"/>
                    <a:pt x="53" y="1037"/>
                  </a:cubicBezTo>
                  <a:cubicBezTo>
                    <a:pt x="67" y="1062"/>
                    <a:pt x="94" y="1074"/>
                    <a:pt x="115" y="1064"/>
                  </a:cubicBezTo>
                  <a:cubicBezTo>
                    <a:pt x="24" y="900"/>
                    <a:pt x="24" y="900"/>
                    <a:pt x="24" y="900"/>
                  </a:cubicBezTo>
                  <a:cubicBezTo>
                    <a:pt x="5" y="912"/>
                    <a:pt x="0" y="941"/>
                    <a:pt x="14" y="967"/>
                  </a:cubicBezTo>
                  <a:close/>
                  <a:moveTo>
                    <a:pt x="400" y="959"/>
                  </a:moveTo>
                  <a:cubicBezTo>
                    <a:pt x="265" y="714"/>
                    <a:pt x="265" y="714"/>
                    <a:pt x="265" y="714"/>
                  </a:cubicBezTo>
                  <a:cubicBezTo>
                    <a:pt x="248" y="685"/>
                    <a:pt x="215" y="672"/>
                    <a:pt x="190" y="686"/>
                  </a:cubicBezTo>
                  <a:cubicBezTo>
                    <a:pt x="166" y="699"/>
                    <a:pt x="159" y="734"/>
                    <a:pt x="175" y="764"/>
                  </a:cubicBezTo>
                  <a:cubicBezTo>
                    <a:pt x="310" y="1008"/>
                    <a:pt x="310" y="1008"/>
                    <a:pt x="310" y="1008"/>
                  </a:cubicBezTo>
                  <a:cubicBezTo>
                    <a:pt x="327" y="1038"/>
                    <a:pt x="360" y="1051"/>
                    <a:pt x="385" y="1037"/>
                  </a:cubicBezTo>
                  <a:cubicBezTo>
                    <a:pt x="410" y="1023"/>
                    <a:pt x="416" y="988"/>
                    <a:pt x="400" y="959"/>
                  </a:cubicBezTo>
                  <a:close/>
                  <a:moveTo>
                    <a:pt x="266" y="1026"/>
                  </a:moveTo>
                  <a:cubicBezTo>
                    <a:pt x="136" y="792"/>
                    <a:pt x="136" y="792"/>
                    <a:pt x="136" y="792"/>
                  </a:cubicBezTo>
                  <a:cubicBezTo>
                    <a:pt x="121" y="764"/>
                    <a:pt x="89" y="751"/>
                    <a:pt x="65" y="764"/>
                  </a:cubicBezTo>
                  <a:cubicBezTo>
                    <a:pt x="41" y="778"/>
                    <a:pt x="35" y="811"/>
                    <a:pt x="50" y="840"/>
                  </a:cubicBezTo>
                  <a:cubicBezTo>
                    <a:pt x="180" y="1074"/>
                    <a:pt x="180" y="1074"/>
                    <a:pt x="180" y="1074"/>
                  </a:cubicBezTo>
                  <a:cubicBezTo>
                    <a:pt x="196" y="1102"/>
                    <a:pt x="228" y="1114"/>
                    <a:pt x="251" y="1101"/>
                  </a:cubicBezTo>
                  <a:cubicBezTo>
                    <a:pt x="275" y="1088"/>
                    <a:pt x="282" y="1055"/>
                    <a:pt x="266" y="1026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472238C-06A0-237C-FE71-F9C2AB88B9F9}"/>
              </a:ext>
            </a:extLst>
          </p:cNvPr>
          <p:cNvSpPr txBox="1"/>
          <p:nvPr/>
        </p:nvSpPr>
        <p:spPr>
          <a:xfrm>
            <a:off x="243981" y="2553917"/>
            <a:ext cx="86458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3.</a:t>
            </a:r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It is Difficult to Ensure Feasibility, Especially in Integers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379DBB-D68F-6EF3-5B86-86EC1DABF295}"/>
              </a:ext>
            </a:extLst>
          </p:cNvPr>
          <p:cNvSpPr txBox="1"/>
          <p:nvPr/>
        </p:nvSpPr>
        <p:spPr>
          <a:xfrm>
            <a:off x="-230843" y="3467507"/>
            <a:ext cx="9294553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b="1" dirty="0"/>
              <a:t>Selected Existing L2O methods</a:t>
            </a:r>
            <a:br>
              <a:rPr lang="en-US" sz="1000" dirty="0"/>
            </a:br>
            <a:r>
              <a:rPr lang="en-US" sz="1000" dirty="0"/>
              <a:t>Ferdinando Fioretto, et al., Predicting ac optimal power flows: Combining deep learning and </a:t>
            </a:r>
            <a:r>
              <a:rPr lang="en-US" sz="1000" dirty="0" err="1"/>
              <a:t>lagrangian</a:t>
            </a:r>
            <a:r>
              <a:rPr lang="en-US" sz="1000" dirty="0"/>
              <a:t> dual methods. AAAI conference on AI, 2020.</a:t>
            </a:r>
          </a:p>
          <a:p>
            <a:pPr lvl="1"/>
            <a:r>
              <a:rPr lang="en-US" sz="1000" dirty="0"/>
              <a:t>Priya Donti, et al., DC3: A learning method for optimization with hard constraints, ICLR, 2021</a:t>
            </a:r>
          </a:p>
          <a:p>
            <a:pPr lvl="1"/>
            <a:r>
              <a:rPr lang="en-US" sz="1000" dirty="0"/>
              <a:t>James Kotary, et al., End-to-end constrained optimization learning: A survey. </a:t>
            </a:r>
            <a:r>
              <a:rPr lang="en-US" sz="1000" dirty="0" err="1"/>
              <a:t>arXiv</a:t>
            </a:r>
            <a:r>
              <a:rPr lang="en-US" sz="1000" dirty="0"/>
              <a:t> preprint arXiv:2103.16378, 2021.</a:t>
            </a:r>
          </a:p>
          <a:p>
            <a:pPr lvl="1"/>
            <a:r>
              <a:rPr lang="en-US" sz="1000" dirty="0"/>
              <a:t>He </a:t>
            </a:r>
            <a:r>
              <a:rPr lang="en-US" sz="1000" dirty="0" err="1"/>
              <a:t>He</a:t>
            </a:r>
            <a:r>
              <a:rPr lang="en-US" sz="1000" dirty="0"/>
              <a:t>, et al., Learning to search in branch and bound algorithms. </a:t>
            </a:r>
            <a:r>
              <a:rPr lang="en-US" sz="1000" dirty="0" err="1"/>
              <a:t>NeurIPS</a:t>
            </a:r>
            <a:r>
              <a:rPr lang="en-US" sz="1000" dirty="0"/>
              <a:t>, 2014.</a:t>
            </a:r>
          </a:p>
          <a:p>
            <a:pPr lvl="1"/>
            <a:r>
              <a:rPr lang="en-US" sz="1000" dirty="0"/>
              <a:t>Elias Khalil, et al., Learning to branch in mixed integer programming. AAAI Conference on AI, 2016.</a:t>
            </a:r>
          </a:p>
          <a:p>
            <a:pPr lvl="1"/>
            <a:r>
              <a:rPr lang="en-US" sz="1000" dirty="0"/>
              <a:t>Maxime Gasse, et al., Exact combinatorial optimization with graph convolutional neural networks. </a:t>
            </a:r>
            <a:r>
              <a:rPr lang="en-US" sz="1000" dirty="0" err="1"/>
              <a:t>NeruIPS</a:t>
            </a:r>
            <a:r>
              <a:rPr lang="en-US" sz="1000" dirty="0"/>
              <a:t>, 2019.</a:t>
            </a:r>
          </a:p>
          <a:p>
            <a:pPr lvl="1"/>
            <a:r>
              <a:rPr lang="en-US" sz="1000" dirty="0"/>
              <a:t>Timo Berthold , et al., Learning to scale mixed-integer programs. AAAI Conference on AI, 2021.</a:t>
            </a:r>
          </a:p>
          <a:p>
            <a:pPr lvl="1"/>
            <a:r>
              <a:rPr lang="en-US" sz="1000" dirty="0"/>
              <a:t>Yoshua Bengio, et al., Machine learning for combinatorial optimization: a methodological tour d’horizon. European Journal of Operational Research, 2021. </a:t>
            </a:r>
          </a:p>
          <a:p>
            <a:pPr lvl="1"/>
            <a:r>
              <a:rPr lang="en-US" sz="1000" dirty="0"/>
              <a:t>Dimitris Bertsimas and Bartolomeo Stellato. Online mixed-integer optimization in milliseconds. INFORMS Journal on Computing, 2022.</a:t>
            </a:r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1715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C7212-58E0-40F6-74FB-866D3CDE8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AFA4F4-17AE-75C6-D85D-AC18CA374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BA53E0-FDF5-D3AC-146F-C35EBD5AE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18CBCC-3214-BF12-214D-8788F2C67735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16F95F-75BA-79C0-B40E-1321904F41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399D6F-247B-FA4A-3827-A4E67B463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717064-1A93-3CF4-A68F-2183E23F2FDF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150024-749B-4667-213C-311D4DC336BF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24F8E30-7DE9-BFD9-ABED-5029D2B56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261535-FE8C-CBDB-C75E-D24C58467A30}"/>
              </a:ext>
            </a:extLst>
          </p:cNvPr>
          <p:cNvSpPr txBox="1"/>
          <p:nvPr/>
        </p:nvSpPr>
        <p:spPr>
          <a:xfrm>
            <a:off x="4654070" y="3758977"/>
            <a:ext cx="3690506" cy="7271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Amortized optimization allows scaling to some of the largest MINLPs. </a:t>
            </a:r>
          </a:p>
          <a:p>
            <a:pPr algn="ctr"/>
            <a:r>
              <a:rPr lang="en-US" sz="1375" dirty="0"/>
              <a:t>Could also be used as primal heuristics.</a:t>
            </a:r>
          </a:p>
        </p:txBody>
      </p:sp>
    </p:spTree>
    <p:extLst>
      <p:ext uri="{BB962C8B-B14F-4D97-AF65-F5344CB8AC3E}">
        <p14:creationId xmlns:p14="http://schemas.microsoft.com/office/powerpoint/2010/main" val="210500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F4930-E18A-99CB-4016-9F85D1B51F6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83177" y="814252"/>
            <a:ext cx="8457656" cy="3669847"/>
          </a:xfrm>
        </p:spPr>
        <p:txBody>
          <a:bodyPr/>
          <a:lstStyle/>
          <a:p>
            <a:pPr lvl="0" fontAlgn="base"/>
            <a:r>
              <a:rPr lang="en-US" sz="1600" dirty="0"/>
              <a:t>Week 1: Introduction to Scientific Machine Learning (</a:t>
            </a:r>
            <a:r>
              <a:rPr lang="en-US" sz="1600" dirty="0" err="1"/>
              <a:t>SciML</a:t>
            </a:r>
            <a:r>
              <a:rPr lang="en-US" sz="1600" dirty="0"/>
              <a:t>)</a:t>
            </a:r>
          </a:p>
          <a:p>
            <a:pPr lvl="0" fontAlgn="base"/>
            <a:r>
              <a:rPr lang="en-US" sz="1600" dirty="0"/>
              <a:t>Week 2: Preliminaries and Introduction to differentiable programming </a:t>
            </a:r>
          </a:p>
          <a:p>
            <a:pPr lvl="0"/>
            <a:r>
              <a:rPr lang="en-US" sz="1600" dirty="0"/>
              <a:t>Week 3: Physics-informed neural networks (PINNs)</a:t>
            </a:r>
          </a:p>
          <a:p>
            <a:pPr lvl="0"/>
            <a:r>
              <a:rPr lang="en-US" sz="1600" dirty="0"/>
              <a:t>Week 4: Neural ordinary differential equations (NODEs)</a:t>
            </a:r>
          </a:p>
          <a:p>
            <a:pPr lvl="0" fontAlgn="base"/>
            <a:r>
              <a:rPr lang="en-US" sz="1600" dirty="0"/>
              <a:t>Week 5: Learning to optimize (L2O)</a:t>
            </a:r>
          </a:p>
          <a:p>
            <a:pPr fontAlgn="base"/>
            <a:r>
              <a:rPr lang="en-US" sz="1600" dirty="0"/>
              <a:t>Week 6: Optimal control preliminaries</a:t>
            </a:r>
          </a:p>
          <a:p>
            <a:pPr fontAlgn="base"/>
            <a:r>
              <a:rPr lang="en-US" sz="1600" dirty="0"/>
              <a:t>Week 7: Learning to control (L2C)</a:t>
            </a:r>
          </a:p>
          <a:p>
            <a:pPr fontAlgn="base"/>
            <a:r>
              <a:rPr lang="en-US" sz="1600" dirty="0"/>
              <a:t>Week 8: Neural differential and difference equations with constraints</a:t>
            </a:r>
          </a:p>
          <a:p>
            <a:pPr fontAlgn="base"/>
            <a:r>
              <a:rPr lang="en-US" sz="1600" dirty="0"/>
              <a:t>Week 9: Differentiable optimization </a:t>
            </a:r>
          </a:p>
          <a:p>
            <a:pPr lvl="0" fontAlgn="base"/>
            <a:r>
              <a:rPr lang="en-US" sz="1600" b="1" dirty="0"/>
              <a:t>Week 10: Feasibility layers</a:t>
            </a:r>
          </a:p>
          <a:p>
            <a:pPr lvl="0" fontAlgn="base"/>
            <a:r>
              <a:rPr lang="en-US" sz="1600" dirty="0"/>
              <a:t>Week 11: Selected topics</a:t>
            </a:r>
          </a:p>
          <a:p>
            <a:pPr lvl="0" fontAlgn="base"/>
            <a:r>
              <a:rPr lang="en-US" sz="1600" dirty="0"/>
              <a:t>Week 12: Project evaluation with presentations</a:t>
            </a:r>
          </a:p>
          <a:p>
            <a:pPr fontAlgn="base"/>
            <a:r>
              <a:rPr lang="en-US" sz="1600" dirty="0"/>
              <a:t>Week 13: Project evaluation with presentations</a:t>
            </a:r>
          </a:p>
          <a:p>
            <a:pPr lvl="0" fontAlgn="base"/>
            <a:endParaRPr lang="en-US" sz="1600" dirty="0"/>
          </a:p>
          <a:p>
            <a:pPr>
              <a:spcBef>
                <a:spcPts val="0"/>
              </a:spcBef>
            </a:pPr>
            <a:endParaRPr lang="en-US" sz="14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EFF5F8EB-F0F9-4704-65BC-A130FE9D9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Course Syllabus</a:t>
            </a:r>
          </a:p>
        </p:txBody>
      </p:sp>
    </p:spTree>
    <p:extLst>
      <p:ext uri="{BB962C8B-B14F-4D97-AF65-F5344CB8AC3E}">
        <p14:creationId xmlns:p14="http://schemas.microsoft.com/office/powerpoint/2010/main" val="26489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05794-0252-5DF9-C87D-AB9034871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88415D-B90B-CD82-A49E-8ADEC5303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7E8BFD-376B-C9E7-84DF-A27954E72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46CC6-12BF-356D-08A1-D40856CC446F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2AF5CE-2695-F6EA-D9B2-7EF8574195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D8CFF9-6111-0AFB-AEE9-61A4BA0C3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05CBD8E-D033-CF9F-3E8E-E1DB85730B8A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979AA4-7215-34B2-C03B-2D7D282BD93E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8C9A674-4282-F1E1-C2E2-DBA986177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8C7E9DC-98FB-6B76-4364-2A40CCB046C0}"/>
              </a:ext>
            </a:extLst>
          </p:cNvPr>
          <p:cNvSpPr/>
          <p:nvPr/>
        </p:nvSpPr>
        <p:spPr>
          <a:xfrm>
            <a:off x="336721" y="644434"/>
            <a:ext cx="1539976" cy="1293223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A3B4B74-298B-CEC8-5F7B-D6DEC5386F53}"/>
              </a:ext>
            </a:extLst>
          </p:cNvPr>
          <p:cNvSpPr/>
          <p:nvPr/>
        </p:nvSpPr>
        <p:spPr>
          <a:xfrm>
            <a:off x="7437238" y="2064848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59D4977-7B82-1860-AA28-513A0BCB2CC8}"/>
              </a:ext>
            </a:extLst>
          </p:cNvPr>
          <p:cNvSpPr/>
          <p:nvPr/>
        </p:nvSpPr>
        <p:spPr>
          <a:xfrm>
            <a:off x="5516756" y="1739512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9403AF3-76EB-DE40-C5B4-1F4087D845B7}"/>
              </a:ext>
            </a:extLst>
          </p:cNvPr>
          <p:cNvSpPr/>
          <p:nvPr/>
        </p:nvSpPr>
        <p:spPr>
          <a:xfrm>
            <a:off x="7206460" y="1252025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CE55E9-C632-9C22-EF0E-67E414F8166F}"/>
                  </a:ext>
                </a:extLst>
              </p:cNvPr>
              <p:cNvSpPr txBox="1"/>
              <p:nvPr/>
            </p:nvSpPr>
            <p:spPr>
              <a:xfrm>
                <a:off x="4654070" y="3758977"/>
                <a:ext cx="3690506" cy="738664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Parameters</a:t>
                </a:r>
                <a:r>
                  <a:rPr lang="en-US" sz="1400" i="1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 ker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rPr>
                      <m:t>𝝃</m:t>
                    </m:r>
                  </m:oMath>
                </a14:m>
                <a:r>
                  <a:rPr lang="en-US" sz="1400" i="1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 </a:t>
                </a:r>
                <a:r>
                  <a:rPr lang="en-US" sz="1400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influence the objective and constraints of the optimization problem</a:t>
                </a:r>
                <a:r>
                  <a:rPr lang="en-US" altLang="zh-CN" sz="1400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. We sample a set of problems from a distribution.</a:t>
                </a:r>
                <a:endParaRPr lang="en-US" sz="1375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CE55E9-C632-9C22-EF0E-67E414F81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070" y="3758977"/>
                <a:ext cx="3690506" cy="738664"/>
              </a:xfrm>
              <a:prstGeom prst="rect">
                <a:avLst/>
              </a:prstGeom>
              <a:blipFill>
                <a:blip r:embed="rId5"/>
                <a:stretch>
                  <a:fillRect l="-658" t="-813" r="-658" b="-6504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124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EBAF8-2B83-D0BE-61C2-DA4413CCF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638A6B-8379-E492-FC97-FE8946DFC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F3C1B5-AF8F-4F18-30A1-6B01B98A7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B0AA42-0108-56E0-8850-69A72E87579A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A7FF7A-9D52-5243-61C0-74295F11BD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9E54A38-F21B-5D97-EA7B-A46638008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131E6C3-2D30-1813-C52F-2D596616B64F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7EE56C-5C1C-F445-B4C1-40A4FA92D8CC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E53462F-8EB5-C81B-AB5D-519E8BE34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77176DA-C8BA-7669-796A-A0DF87A5BF96}"/>
              </a:ext>
            </a:extLst>
          </p:cNvPr>
          <p:cNvSpPr/>
          <p:nvPr/>
        </p:nvSpPr>
        <p:spPr>
          <a:xfrm>
            <a:off x="7119375" y="2077592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846CC34-1A9C-A157-27AD-BEC538EC88BA}"/>
              </a:ext>
            </a:extLst>
          </p:cNvPr>
          <p:cNvSpPr/>
          <p:nvPr/>
        </p:nvSpPr>
        <p:spPr>
          <a:xfrm>
            <a:off x="2097572" y="635726"/>
            <a:ext cx="1539976" cy="1331275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63A99F-E5EF-974D-A937-D2CEF157296A}"/>
                  </a:ext>
                </a:extLst>
              </p:cNvPr>
              <p:cNvSpPr txBox="1"/>
              <p:nvPr/>
            </p:nvSpPr>
            <p:spPr>
              <a:xfrm>
                <a:off x="4627944" y="3758977"/>
                <a:ext cx="3884685" cy="515526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375" dirty="0"/>
                  <a:t>We aim to predict the solution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375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375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sz="1375" dirty="0"/>
                  <a:t> with m</a:t>
                </a:r>
                <a:r>
                  <a:rPr lang="en-US" altLang="zh-CN" sz="1375" dirty="0">
                    <a:sym typeface="Arial"/>
                  </a:rPr>
                  <a:t>achine learning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75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75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375">
                            <a:latin typeface="Cambria Math" panose="02040503050406030204" pitchFamily="18" charset="0"/>
                          </a:rPr>
                          <m:t>𝚯</m:t>
                        </m:r>
                      </m:sub>
                    </m:sSub>
                  </m:oMath>
                </a14:m>
                <a:r>
                  <a:rPr lang="en-US" altLang="zh-CN" sz="1375" dirty="0">
                    <a:sym typeface="Arial"/>
                  </a:rPr>
                  <a:t> with inputs </a:t>
                </a:r>
                <a14:m>
                  <m:oMath xmlns:m="http://schemas.openxmlformats.org/officeDocument/2006/math">
                    <m:r>
                      <a:rPr lang="zh-CN" altLang="en-US" sz="1375">
                        <a:latin typeface="Cambria Math" panose="02040503050406030204" pitchFamily="18" charset="0"/>
                        <a:sym typeface="Arial"/>
                      </a:rPr>
                      <m:t>𝝃</m:t>
                    </m:r>
                  </m:oMath>
                </a14:m>
                <a:r>
                  <a:rPr lang="en-US" altLang="zh-CN" sz="1375" dirty="0">
                    <a:sym typeface="Arial"/>
                  </a:rPr>
                  <a:t> and weights </a:t>
                </a:r>
                <a14:m>
                  <m:oMath xmlns:m="http://schemas.openxmlformats.org/officeDocument/2006/math">
                    <m:r>
                      <a:rPr lang="el-GR" altLang="zh-CN" sz="1375">
                        <a:latin typeface="Cambria Math" panose="02040503050406030204" pitchFamily="18" charset="0"/>
                        <a:sym typeface="Arial"/>
                      </a:rPr>
                      <m:t>𝜣</m:t>
                    </m:r>
                    <m:r>
                      <a:rPr lang="en-US" altLang="zh-CN" sz="1375" b="0" i="0" smtClean="0">
                        <a:latin typeface="Cambria Math" panose="02040503050406030204" pitchFamily="18" charset="0"/>
                        <a:sym typeface="Arial"/>
                      </a:rPr>
                      <m:t>.</m:t>
                    </m:r>
                  </m:oMath>
                </a14:m>
                <a:endParaRPr lang="en-US" sz="1375" dirty="0">
                  <a:sym typeface="Arial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63A99F-E5EF-974D-A937-D2CEF1572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944" y="3758977"/>
                <a:ext cx="3884685" cy="515526"/>
              </a:xfrm>
              <a:prstGeom prst="rect">
                <a:avLst/>
              </a:prstGeom>
              <a:blipFill>
                <a:blip r:embed="rId5"/>
                <a:stretch>
                  <a:fillRect t="-2326" b="-9302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47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5E79C-3F9B-4755-0795-818E04D3F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336ABE-93CF-AC33-601E-9126BD540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C4B6A8-16DF-4E19-98AB-3BC692EC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1B104D-1968-FCAC-1580-9BFAA9ED7718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BE29C5-744B-AC97-3708-68A0328AEA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51F4DBD-1A5F-A075-472E-86CED8BE7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31B42F5-6C23-C290-1D3E-D03B3236356B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746DA9-D44D-9D9F-95C7-AA1203A2EFD2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869DB0A-266C-377F-7572-B14BAEC02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C49F3E1-3085-9D07-50BA-BE3C7ACCF875}"/>
              </a:ext>
            </a:extLst>
          </p:cNvPr>
          <p:cNvSpPr/>
          <p:nvPr/>
        </p:nvSpPr>
        <p:spPr>
          <a:xfrm>
            <a:off x="4597464" y="2873557"/>
            <a:ext cx="3649553" cy="618579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4CF2554-E9C2-DBD5-245A-612C42EA31A7}"/>
              </a:ext>
            </a:extLst>
          </p:cNvPr>
          <p:cNvSpPr/>
          <p:nvPr/>
        </p:nvSpPr>
        <p:spPr>
          <a:xfrm>
            <a:off x="286188" y="2255520"/>
            <a:ext cx="1660177" cy="1387881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4F79DC-FEFB-9E19-7E94-4A3455E95597}"/>
              </a:ext>
            </a:extLst>
          </p:cNvPr>
          <p:cNvSpPr txBox="1"/>
          <p:nvPr/>
        </p:nvSpPr>
        <p:spPr>
          <a:xfrm>
            <a:off x="4654070" y="3758977"/>
            <a:ext cx="3690506" cy="5155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Until now this is standard self-supervised L2O for continuous problems.</a:t>
            </a:r>
          </a:p>
        </p:txBody>
      </p:sp>
    </p:spTree>
    <p:extLst>
      <p:ext uri="{BB962C8B-B14F-4D97-AF65-F5344CB8AC3E}">
        <p14:creationId xmlns:p14="http://schemas.microsoft.com/office/powerpoint/2010/main" val="62095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21CA2-3B78-8A6D-9163-DF687A9D0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568079-C338-A10D-8E66-9F439BE57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D2D4A1-B0AE-ABDA-16DB-A3348AC6A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E9DFC0-B0F4-78BF-6323-C3F4D52FB610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D68BB8-D5CB-74C2-FB3C-BAEC1B43C8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18EB42-2539-76F5-862C-055DDDED6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9C6DC66-7E3B-AFF9-D953-290E19494C34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962233-2741-0C29-DEC7-094AF48C3E06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A83519C-F85D-2DAF-2EB1-BD04534D0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A2CA653-D0EB-0349-1C8B-7D5694A63C8A}"/>
              </a:ext>
            </a:extLst>
          </p:cNvPr>
          <p:cNvSpPr/>
          <p:nvPr/>
        </p:nvSpPr>
        <p:spPr>
          <a:xfrm>
            <a:off x="2078895" y="2192999"/>
            <a:ext cx="1996715" cy="2890050"/>
          </a:xfrm>
          <a:prstGeom prst="roundRect">
            <a:avLst>
              <a:gd name="adj" fmla="val 5940"/>
            </a:avLst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FEDBF-B908-157E-B893-E698B7463C3F}"/>
              </a:ext>
            </a:extLst>
          </p:cNvPr>
          <p:cNvSpPr txBox="1"/>
          <p:nvPr/>
        </p:nvSpPr>
        <p:spPr>
          <a:xfrm>
            <a:off x="4654070" y="3758977"/>
            <a:ext cx="3690506" cy="7271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b="1" dirty="0"/>
              <a:t>Main innovation of the paper: Integer correction layers and integer feasibility projection </a:t>
            </a:r>
          </a:p>
        </p:txBody>
      </p:sp>
    </p:spTree>
    <p:extLst>
      <p:ext uri="{BB962C8B-B14F-4D97-AF65-F5344CB8AC3E}">
        <p14:creationId xmlns:p14="http://schemas.microsoft.com/office/powerpoint/2010/main" val="340564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EEC1B-B4CC-0DE4-4258-A3AB16229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9A6669-1B41-4D8E-D34E-DC74831A6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E78D5C-9301-54E7-E2CF-B785424B3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Differentiable Integer Correction Layers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D8D24C-0606-AFCC-5F8A-C63D6F84D8C8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F4260F-656C-2034-8FDC-52103CEAF3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1"/>
          <a:stretch/>
        </p:blipFill>
        <p:spPr>
          <a:xfrm>
            <a:off x="5316583" y="1056411"/>
            <a:ext cx="3781264" cy="34714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FAE3DE-8859-CCDC-B6AE-5B3EBE1D4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28" y="1323833"/>
            <a:ext cx="4087741" cy="35339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DEA0DE-9D89-292E-2B3F-9F16FDDBF92F}"/>
              </a:ext>
            </a:extLst>
          </p:cNvPr>
          <p:cNvSpPr txBox="1"/>
          <p:nvPr/>
        </p:nvSpPr>
        <p:spPr>
          <a:xfrm>
            <a:off x="244928" y="747734"/>
            <a:ext cx="4048398" cy="5155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 Learnable end-to-end extension of the Relaxation Enforced Neighborhood Search (RENS).</a:t>
            </a:r>
          </a:p>
        </p:txBody>
      </p:sp>
    </p:spTree>
    <p:extLst>
      <p:ext uri="{BB962C8B-B14F-4D97-AF65-F5344CB8AC3E}">
        <p14:creationId xmlns:p14="http://schemas.microsoft.com/office/powerpoint/2010/main" val="365668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A75D6-52CD-14FB-9833-951AA8086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131753-8543-B3EF-971D-C7F2B8C5E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FF38A8-D8EE-B2CF-4E62-F31B13C4D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528" y="1056411"/>
            <a:ext cx="3813319" cy="3471454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3A028ABE-35C5-4FDF-E785-D7EDDAE88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Differentiable Integer Correction Layers: RC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36C2A6-7808-6EF8-4264-C70126830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10" y="708068"/>
            <a:ext cx="4887988" cy="42209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7FCB97-4861-5D7D-556F-85497C994DE9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</p:spTree>
    <p:extLst>
      <p:ext uri="{BB962C8B-B14F-4D97-AF65-F5344CB8AC3E}">
        <p14:creationId xmlns:p14="http://schemas.microsoft.com/office/powerpoint/2010/main" val="358645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E0D8F-0D5F-FEAD-1694-3F3F40F24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0E03DE-2077-6207-FDA4-51C10C237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945A51-92B9-9A49-0958-62B6905CD7FF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EBC67FF6-5513-1264-37B5-000D21CEA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Integer Feasibility Projection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4EF113-7735-1521-4994-11120C9FD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623" y="1026485"/>
            <a:ext cx="3839389" cy="34669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CCFA3A-97ED-6F40-5D5A-221923AD8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62" y="1317437"/>
            <a:ext cx="4423434" cy="3435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04A815-2586-46B9-42E9-F8F3A7169620}"/>
              </a:ext>
            </a:extLst>
          </p:cNvPr>
          <p:cNvSpPr txBox="1"/>
          <p:nvPr/>
        </p:nvSpPr>
        <p:spPr>
          <a:xfrm>
            <a:off x="287262" y="762723"/>
            <a:ext cx="4380532" cy="5155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 Learning-based alternative to Feasibility Pump which also alternates between rounding and projection.</a:t>
            </a:r>
          </a:p>
        </p:txBody>
      </p:sp>
    </p:spTree>
    <p:extLst>
      <p:ext uri="{BB962C8B-B14F-4D97-AF65-F5344CB8AC3E}">
        <p14:creationId xmlns:p14="http://schemas.microsoft.com/office/powerpoint/2010/main" val="197581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26E48-B79D-35C2-E717-10C4B1F11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D26351-DCF2-BD0C-BCD5-CB4230CE2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9AF8BD-30FE-64C0-4BC1-6A650818410B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4FE1ED46-3EB8-0915-0770-402FFBE7D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Approximate Feasibility Guarantees for Integer Projection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009D24-CDEE-9480-19E8-316FFB59D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1" y="963740"/>
            <a:ext cx="8747760" cy="343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5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E9275-56B7-7BD0-467A-917D26104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BA6936-88BE-6B29-0C46-C11D3EB1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82D256-3B78-106B-D71A-5A787AA4C100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F3136143-E276-F327-98A6-81D1CA525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070" y="169333"/>
            <a:ext cx="7823210" cy="374953"/>
          </a:xfrm>
        </p:spPr>
        <p:txBody>
          <a:bodyPr/>
          <a:lstStyle/>
          <a:p>
            <a:r>
              <a:rPr lang="en-US" sz="1875" dirty="0"/>
              <a:t>L2O for MINLP: Comparison with Exact Solvers (</a:t>
            </a:r>
            <a:r>
              <a:rPr lang="en-US" sz="1875" dirty="0" err="1"/>
              <a:t>Gurobi</a:t>
            </a:r>
            <a:r>
              <a:rPr lang="en-US" sz="1875" dirty="0"/>
              <a:t> &amp; SCIP)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A4424E-F9B4-A384-7F55-66DF97BBE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040" y="1024606"/>
            <a:ext cx="4579513" cy="246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5182A78-58D2-1D81-03F7-1AF90C581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7" y="1033815"/>
            <a:ext cx="4298427" cy="245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0960E33-D7B9-9F6A-6D18-CF751487F258}"/>
              </a:ext>
            </a:extLst>
          </p:cNvPr>
          <p:cNvSpPr txBox="1"/>
          <p:nvPr/>
        </p:nvSpPr>
        <p:spPr>
          <a:xfrm>
            <a:off x="905691" y="3715184"/>
            <a:ext cx="7310846" cy="73866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Exact solvers such as Gurobi and SCIP can find better solutions over time but are slow. In contrast, our methods achieve </a:t>
            </a:r>
            <a:r>
              <a:rPr lang="en-US" sz="1400" b="1" dirty="0"/>
              <a:t>high-quality feasible solutions within milliseconds. </a:t>
            </a:r>
            <a:r>
              <a:rPr lang="en-US" sz="1400" dirty="0"/>
              <a:t>Our methods provide </a:t>
            </a:r>
            <a:r>
              <a:rPr lang="en-US" sz="1400" b="1" dirty="0"/>
              <a:t>up to 5 orders of magnitude speedup</a:t>
            </a:r>
            <a:r>
              <a:rPr lang="en-US" sz="14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DF652-175B-C05C-A2B4-0BF751A65419}"/>
              </a:ext>
            </a:extLst>
          </p:cNvPr>
          <p:cNvSpPr txBox="1"/>
          <p:nvPr/>
        </p:nvSpPr>
        <p:spPr>
          <a:xfrm>
            <a:off x="442753" y="4682939"/>
            <a:ext cx="3686700" cy="346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https://github.com/pnnl/L2O-pMINLP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751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2EC0A-291D-EE67-3F91-57959B594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F4DC93-C771-2CAD-C272-4025C2E99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AB2310-0D65-ADF8-7249-72D416295C4A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93C40-CF9B-C418-28E1-62F801E1B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1" y="664283"/>
            <a:ext cx="7170728" cy="33894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0D0997-843C-BF2D-BDC1-B7E3AEE2894F}"/>
              </a:ext>
            </a:extLst>
          </p:cNvPr>
          <p:cNvSpPr txBox="1"/>
          <p:nvPr/>
        </p:nvSpPr>
        <p:spPr>
          <a:xfrm>
            <a:off x="442753" y="4682939"/>
            <a:ext cx="3686700" cy="346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https://github.com/pnnl/L2O-pMINLP</a:t>
            </a:r>
            <a:r>
              <a:rPr lang="en-US" sz="1600" dirty="0"/>
              <a:t> 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B501565-B55B-DA44-EF04-C2FE238EE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880" y="169333"/>
            <a:ext cx="7862399" cy="374953"/>
          </a:xfrm>
        </p:spPr>
        <p:txBody>
          <a:bodyPr/>
          <a:lstStyle/>
          <a:p>
            <a:r>
              <a:rPr lang="en-US" sz="1875" dirty="0"/>
              <a:t>Effect of Penalty Weights and Integer Projections on Feasibility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03718A-6CF6-2500-8CC0-2433FEBC83E8}"/>
              </a:ext>
            </a:extLst>
          </p:cNvPr>
          <p:cNvSpPr txBox="1"/>
          <p:nvPr/>
        </p:nvSpPr>
        <p:spPr>
          <a:xfrm>
            <a:off x="345431" y="4099268"/>
            <a:ext cx="8461848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Integer feasibility projection (RC-P and LT-P), improves feasibility even with smaller penalty weights. Without projection there is a </a:t>
            </a:r>
            <a:r>
              <a:rPr lang="en-US" sz="1400" b="1" dirty="0"/>
              <a:t>trade-off between feasibility and objective values </a:t>
            </a:r>
            <a:r>
              <a:rPr lang="en-US" sz="1400" dirty="0"/>
              <a:t>(RC and LT).</a:t>
            </a:r>
          </a:p>
        </p:txBody>
      </p:sp>
    </p:spTree>
    <p:extLst>
      <p:ext uri="{BB962C8B-B14F-4D97-AF65-F5344CB8AC3E}">
        <p14:creationId xmlns:p14="http://schemas.microsoft.com/office/powerpoint/2010/main" val="306070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9B3EC-E3DB-1A6B-36EF-CC6061FFB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AA4146-4386-22F6-F37C-FCC4C9544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20ECE6-4121-8FB8-934C-866201E86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749" y="169334"/>
            <a:ext cx="7313433" cy="518643"/>
          </a:xfrm>
        </p:spPr>
        <p:txBody>
          <a:bodyPr/>
          <a:lstStyle/>
          <a:p>
            <a:r>
              <a:rPr lang="en-US" sz="2000" dirty="0"/>
              <a:t>Differentiable Optimization and Feasibility Layers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F5281F-77B2-19C9-4E1A-43A448CF8C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13" t="48099" r="782" b="20295"/>
          <a:stretch/>
        </p:blipFill>
        <p:spPr>
          <a:xfrm>
            <a:off x="132481" y="2612160"/>
            <a:ext cx="8879037" cy="20089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0814A2-E26E-59B0-8188-95B72312A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90" y="873757"/>
            <a:ext cx="8627992" cy="133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43E08-41CB-3071-3169-B351B9801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BA6AC0-3009-090E-0D08-0980B294C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BD7F9B-BE24-C518-4B4B-1BEF74DE5C1D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C4D34CE2-3114-C41A-87AA-51DF00B0C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880" y="169333"/>
            <a:ext cx="7862399" cy="374953"/>
          </a:xfrm>
        </p:spPr>
        <p:txBody>
          <a:bodyPr/>
          <a:lstStyle/>
          <a:p>
            <a:r>
              <a:rPr lang="en-US" sz="1875" dirty="0"/>
              <a:t>Effect of Penalty Weights and Integer Projections on Feasibility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9677C-D629-EBF8-3488-09BFCF96A605}"/>
              </a:ext>
            </a:extLst>
          </p:cNvPr>
          <p:cNvSpPr txBox="1"/>
          <p:nvPr/>
        </p:nvSpPr>
        <p:spPr>
          <a:xfrm>
            <a:off x="345431" y="4099268"/>
            <a:ext cx="8461848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Integer feasibility projection (RC-P and LT-P), improves feasibility even with smaller penalty weights. Without projection there is a </a:t>
            </a:r>
            <a:r>
              <a:rPr lang="en-US" sz="1400" b="1" dirty="0"/>
              <a:t>trade-off between feasibility and objective values </a:t>
            </a:r>
            <a:r>
              <a:rPr lang="en-US" sz="1400" dirty="0"/>
              <a:t>(RC and LT).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7C1CA2-330D-9193-9F13-C89119272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77" y="604736"/>
            <a:ext cx="7126360" cy="3434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F6E277-BC42-7BB1-4190-5E5039343E9B}"/>
              </a:ext>
            </a:extLst>
          </p:cNvPr>
          <p:cNvSpPr txBox="1"/>
          <p:nvPr/>
        </p:nvSpPr>
        <p:spPr>
          <a:xfrm>
            <a:off x="442753" y="4682939"/>
            <a:ext cx="3686700" cy="346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https://github.com/pnnl/L2O-pMINLP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243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D16B2-74BC-4224-7130-AB75AF676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C4BF4E-5A78-BD6D-CAB0-61FDEB7FB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31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8B7A64-4A1D-BA64-7098-655A8DA56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94" y="169335"/>
            <a:ext cx="8045800" cy="632009"/>
          </a:xfrm>
        </p:spPr>
        <p:txBody>
          <a:bodyPr/>
          <a:lstStyle/>
          <a:p>
            <a:r>
              <a:rPr lang="en-US" sz="2000" dirty="0"/>
              <a:t>L2O in </a:t>
            </a:r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BBE65F7F-15F3-6F87-32E5-41791D059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268" y="2638197"/>
            <a:ext cx="2039168" cy="2039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85E7A3-C6AC-07E6-B481-CA517181EACA}"/>
              </a:ext>
            </a:extLst>
          </p:cNvPr>
          <p:cNvSpPr txBox="1"/>
          <p:nvPr/>
        </p:nvSpPr>
        <p:spPr>
          <a:xfrm>
            <a:off x="2851860" y="4677365"/>
            <a:ext cx="5620241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+mj-lt"/>
                <a:hlinkClick r:id="rId3"/>
              </a:rPr>
              <a:t>github.com/</a:t>
            </a:r>
            <a:r>
              <a:rPr lang="en-US" sz="1600" b="1" dirty="0" err="1">
                <a:latin typeface="+mj-lt"/>
                <a:hlinkClick r:id="rId3"/>
              </a:rPr>
              <a:t>pnnl</a:t>
            </a:r>
            <a:r>
              <a:rPr lang="en-US" sz="1600" b="1" dirty="0">
                <a:latin typeface="+mj-lt"/>
                <a:hlinkClick r:id="rId3"/>
              </a:rPr>
              <a:t>/</a:t>
            </a:r>
            <a:r>
              <a:rPr lang="en-US" sz="1600" b="1" dirty="0" err="1">
                <a:latin typeface="+mj-lt"/>
                <a:hlinkClick r:id="rId3"/>
              </a:rPr>
              <a:t>neuromancer</a:t>
            </a:r>
            <a:endParaRPr lang="en-US" sz="1600" b="1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  <a:hlinkClick r:id="rId4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+mj-lt"/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AE9E4A3-586B-B4EA-0F14-EBA0E1B8018E}"/>
              </a:ext>
            </a:extLst>
          </p:cNvPr>
          <p:cNvSpPr txBox="1">
            <a:spLocks/>
          </p:cNvSpPr>
          <p:nvPr/>
        </p:nvSpPr>
        <p:spPr>
          <a:xfrm>
            <a:off x="292280" y="2638197"/>
            <a:ext cx="6478633" cy="179199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/>
              <a:t>L2O Examples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L2O for a constrained optimization problem. 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L2O for a quadratically-constrained optimization problem.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L2O for a set of 2D constrained optimization problems.</a:t>
            </a:r>
          </a:p>
          <a:p>
            <a:pPr>
              <a:spcBef>
                <a:spcPts val="600"/>
              </a:spcBef>
            </a:pPr>
            <a:r>
              <a:rPr lang="en-US" sz="1400" b="1" dirty="0"/>
              <a:t>L2O for a constrained optimization problem with the projected gradient. </a:t>
            </a:r>
          </a:p>
          <a:p>
            <a:pPr>
              <a:spcBef>
                <a:spcPts val="600"/>
              </a:spcBef>
            </a:pPr>
            <a:r>
              <a:rPr lang="en-US" sz="1400" b="1" dirty="0"/>
              <a:t>L2O with </a:t>
            </a:r>
            <a:r>
              <a:rPr lang="en-US" sz="1400" b="1" dirty="0" err="1"/>
              <a:t>Cvxpylayers</a:t>
            </a:r>
            <a:r>
              <a:rPr lang="en-US" sz="1400" b="1" dirty="0"/>
              <a:t> for differentiable projection onto the feasible set. </a:t>
            </a:r>
          </a:p>
          <a:p>
            <a:pPr>
              <a:spcBef>
                <a:spcPts val="600"/>
              </a:spcBef>
            </a:pPr>
            <a:r>
              <a:rPr lang="en-US" sz="1400" b="1" dirty="0"/>
              <a:t>L2O with metric learning using Operator Splitting layers.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478B1F-033E-95A3-0BBC-35B0624985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013" t="48099" r="782" b="20295"/>
          <a:stretch/>
        </p:blipFill>
        <p:spPr>
          <a:xfrm>
            <a:off x="1083866" y="1084555"/>
            <a:ext cx="6478634" cy="146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75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81490-E065-1FEA-4486-78DB407D1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F5F1B-8C33-629E-63D4-1997198FB81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00594" y="827964"/>
            <a:ext cx="8457656" cy="3886913"/>
          </a:xfrm>
        </p:spPr>
        <p:txBody>
          <a:bodyPr/>
          <a:lstStyle/>
          <a:p>
            <a:pPr marL="0" marR="0" lvl="0" indent="0">
              <a:lnSpc>
                <a:spcPct val="107000"/>
              </a:lnSpc>
              <a:buNone/>
            </a:pP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buNone/>
            </a:pP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87DBD18-9482-F6A9-CDFA-4CC7A8545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Homework Assignment: Project Proposal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7C0D6A-8EF2-FCE2-C8D6-3A0D68C5F97D}"/>
              </a:ext>
            </a:extLst>
          </p:cNvPr>
          <p:cNvSpPr txBox="1"/>
          <p:nvPr/>
        </p:nvSpPr>
        <p:spPr>
          <a:xfrm>
            <a:off x="169498" y="827964"/>
            <a:ext cx="8805003" cy="4892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 dirty="0"/>
              <a:t>Project proposal</a:t>
            </a:r>
            <a:r>
              <a:rPr lang="en-US" sz="1500" dirty="0"/>
              <a:t>: Write a 2-page long proposal 11pt font for your semester project written either using word or pdf generated using Latex.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The proposal must include following paragraphs: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/>
              <a:t>Summary: </a:t>
            </a:r>
            <a:r>
              <a:rPr lang="en-US" sz="1500" dirty="0"/>
              <a:t>Single sentence providing concise overview of the proposal.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/>
              <a:t>Introduction: </a:t>
            </a:r>
            <a:r>
              <a:rPr lang="en-US" sz="1500" dirty="0"/>
              <a:t>Provides context and problem statement. Answers</a:t>
            </a:r>
            <a:r>
              <a:rPr lang="en-US" sz="1500" b="1" dirty="0"/>
              <a:t> </a:t>
            </a:r>
            <a:r>
              <a:rPr lang="en-US" sz="1500" dirty="0"/>
              <a:t>what is the problem and why is the problem important.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/>
              <a:t>Objectives</a:t>
            </a:r>
            <a:r>
              <a:rPr lang="en-US" sz="1500" dirty="0"/>
              <a:t>: States clear and specific objectives of the proposal. Answers what we want to achieve.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/>
              <a:t>Technical approach: </a:t>
            </a:r>
            <a:r>
              <a:rPr lang="en-US" sz="1500" dirty="0"/>
              <a:t>Detailed explanation of how the project will be executed. Provides steps, strategies, and techniques to be used. Answers how are we going to achieve our objectives.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/>
              <a:t>Expected outcomes: </a:t>
            </a:r>
            <a:r>
              <a:rPr lang="en-US" sz="1500" dirty="0"/>
              <a:t>Key results expected from the project. Performance indicators and success metrics.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500" dirty="0"/>
          </a:p>
          <a:p>
            <a:pPr>
              <a:lnSpc>
                <a:spcPct val="150000"/>
              </a:lnSpc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24969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1685D-E4D1-39DB-525D-05EF1DA50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0B878B8-5912-B911-46B0-FC549A09D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37898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Week 11: Project Presentations and Evaluation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5886127-30FF-3C0F-0F94-59802AD2DDC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43172" y="857795"/>
            <a:ext cx="8457656" cy="3669847"/>
          </a:xfrm>
        </p:spPr>
        <p:txBody>
          <a:bodyPr/>
          <a:lstStyle/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Projects cover 70% of the course grade!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proposal 20% - week 5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progress report 10% - week 8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final report 20% - week 10 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 20% - week 11</a:t>
            </a:r>
          </a:p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format.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technical report: 4 to 6 page long pdf document including references and figures.</a:t>
            </a:r>
          </a:p>
          <a:p>
            <a:pPr marL="685780" lvl="1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presentation: ppt or pdf slides, 15 min time slot per student in week 11.</a:t>
            </a:r>
          </a:p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Admissible topics.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 of selected </a:t>
            </a:r>
            <a:r>
              <a:rPr lang="en-US" sz="155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methods 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problems inspired by real-world applications</a:t>
            </a: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L2O for large scale optimization of energy systems.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 of new methods tackling some of the open challenges in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endParaRPr lang="en-US" sz="155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novel way of utilizing PINNs in differentiable control for PDEs.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 theory supporting sele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cted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methodology</a:t>
            </a: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convergence analysis of feasibility restoration layers in L2O.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85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52B48-A0F8-06DB-F3C5-0687B15D4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CC169A-FA10-15E4-8A17-CE18E2C18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6362F3-94EA-85EC-337E-5DCF4BEAE8B2}"/>
              </a:ext>
            </a:extLst>
          </p:cNvPr>
          <p:cNvSpPr txBox="1"/>
          <p:nvPr/>
        </p:nvSpPr>
        <p:spPr>
          <a:xfrm>
            <a:off x="-323943" y="2937025"/>
            <a:ext cx="921201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Brandon Amos, J. Zico Kolter, </a:t>
            </a:r>
            <a:r>
              <a:rPr lang="en-US" sz="1000" dirty="0" err="1"/>
              <a:t>OptNet</a:t>
            </a:r>
            <a:r>
              <a:rPr lang="en-US" sz="1000" dirty="0"/>
              <a:t>: Differentiable Optimization as a Layer in Neural Networks, ICML, 2017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Agrawal, A. and Amos, B. and Barratt, S. and Boyd, S. and Diamond, S. and Kolter, Z., Differentiable Convex Optimization Layers, </a:t>
            </a:r>
            <a:r>
              <a:rPr lang="en-US" sz="1000" dirty="0" err="1"/>
              <a:t>NeurIPS</a:t>
            </a:r>
            <a:r>
              <a:rPr lang="en-US" sz="1000" dirty="0"/>
              <a:t> 2019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James Kotary, et al., End-to-End Constrained Optimization Learning: A Survey, IJCAI, 2021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P. Donti, et al., DC3: A learning method for optimization with hard constraints, 2021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M. Li, et al., Learning to Solve Optimization Problems with Hard Linear Constraints, 2022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R. </a:t>
            </a:r>
            <a:r>
              <a:rPr lang="en-US" sz="1000" dirty="0" err="1"/>
              <a:t>Sambharya</a:t>
            </a:r>
            <a:r>
              <a:rPr lang="en-US" sz="1000" dirty="0"/>
              <a:t>, et al., End-to-End Learning to Warm-Start for Real-Time Quadratic Optimization, 2022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James Kotary, My H. Dinh, Ferdinando Fioretto, Backpropagation of Unrolled Solvers with Folded Optimization, IJCAI, 2023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Quill Healey, Parth Nobel, Stephen Boyd, Differentiating Through a Quadratic Cone Program, 2025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Maximilian Schaller, Stephen Boyd, Code generation for solving and differentiating through convex optimization problems, 2025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Rajiv </a:t>
            </a:r>
            <a:r>
              <a:rPr lang="en-US" sz="1000" dirty="0" err="1"/>
              <a:t>Sambharya</a:t>
            </a:r>
            <a:r>
              <a:rPr lang="en-US" sz="1000" dirty="0"/>
              <a:t>, Jinho Bok, Nikolai </a:t>
            </a:r>
            <a:r>
              <a:rPr lang="en-US" sz="1000" dirty="0" err="1"/>
              <a:t>Matni</a:t>
            </a:r>
            <a:r>
              <a:rPr lang="en-US" sz="1000" dirty="0"/>
              <a:t>, George Pappas, Learning Acceleration Algorithms for Fast Parametric Convex Optimization with Certified Robustness, 2025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Pascal Van </a:t>
            </a:r>
            <a:r>
              <a:rPr lang="en-US" sz="1000" dirty="0" err="1"/>
              <a:t>Hentenryck</a:t>
            </a:r>
            <a:r>
              <a:rPr lang="en-US" sz="1000" dirty="0"/>
              <a:t>, Optimization learning, arXiv:2501.03443, 2025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>
                <a:hlinkClick r:id="rId3"/>
              </a:rPr>
              <a:t>https://implicit-layers-tutorial.org/differentiable_optimization/</a:t>
            </a:r>
            <a:r>
              <a:rPr lang="en-US" sz="1000" dirty="0"/>
              <a:t> </a:t>
            </a:r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DCDA955C-A6DD-B22E-1275-6EE535EC8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929" y="169334"/>
            <a:ext cx="8314348" cy="518643"/>
          </a:xfrm>
        </p:spPr>
        <p:txBody>
          <a:bodyPr/>
          <a:lstStyle/>
          <a:p>
            <a:r>
              <a:rPr lang="en-US" sz="2000" dirty="0"/>
              <a:t>Literature on Differentiable Optimization and Feasibility Layers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A4856-8083-BE67-A8BC-55C8666C60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13" t="48099" r="782" b="20295"/>
          <a:stretch/>
        </p:blipFill>
        <p:spPr>
          <a:xfrm>
            <a:off x="488073" y="1057716"/>
            <a:ext cx="7864543" cy="177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90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52B48-A0F8-06DB-F3C5-0687B15D4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CC169A-FA10-15E4-8A17-CE18E2C18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6362F3-94EA-85EC-337E-5DCF4BEAE8B2}"/>
              </a:ext>
            </a:extLst>
          </p:cNvPr>
          <p:cNvSpPr txBox="1"/>
          <p:nvPr/>
        </p:nvSpPr>
        <p:spPr>
          <a:xfrm>
            <a:off x="-294391" y="840596"/>
            <a:ext cx="92332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Bo  Tang, and Elias  Khalil, </a:t>
            </a:r>
            <a:r>
              <a:rPr lang="en-US" sz="1000" dirty="0" err="1"/>
              <a:t>PyEPO</a:t>
            </a:r>
            <a:r>
              <a:rPr lang="en-US" sz="1000" dirty="0"/>
              <a:t>: a </a:t>
            </a:r>
            <a:r>
              <a:rPr lang="en-US" sz="1000" dirty="0" err="1"/>
              <a:t>PyTorch</a:t>
            </a:r>
            <a:r>
              <a:rPr lang="en-US" sz="1000" dirty="0"/>
              <a:t>-based end-to-end predict-then-optimize library for linear and integer programming, Mathematical Programming Computation. 2024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James Kotary, Vincenzo Di Vito, Jacob Christopher, Pascal Van Hentenryck, Ferdinando Fioretto, Predict-Then-Optimize by Proxy: Learning Joint Models of Prediction and Optimization, arXiv:2311.13087, 2023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R. </a:t>
            </a:r>
            <a:r>
              <a:rPr lang="en-US" sz="1000" dirty="0" err="1"/>
              <a:t>Sambharya</a:t>
            </a:r>
            <a:r>
              <a:rPr lang="en-US" sz="1000" dirty="0"/>
              <a:t>, et al., End-to-End Learning to Warm-Start for Real-Time Quadratic Optimization, 2022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Rajiv </a:t>
            </a:r>
            <a:r>
              <a:rPr lang="en-US" sz="1000" dirty="0" err="1"/>
              <a:t>Sambharya</a:t>
            </a:r>
            <a:r>
              <a:rPr lang="en-US" sz="1000" dirty="0"/>
              <a:t>, Georgina Hall, Brandon Amos, Bartolomeo Stellato; Learning to Warm-Start Fixed-Point Optimization Algorithms, JMLR, 2024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E. King, J. Kotary, F. Fioretto and J. </a:t>
            </a:r>
            <a:r>
              <a:rPr lang="en-US" sz="1000" dirty="0" err="1"/>
              <a:t>Drgoňa</a:t>
            </a:r>
            <a:r>
              <a:rPr lang="en-US" sz="1000" dirty="0"/>
              <a:t>, "Metric Learning to Accelerate Convergence of Operator Splitting Methods," CDC, 2024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 err="1"/>
              <a:t>Elmachtoub</a:t>
            </a:r>
            <a:r>
              <a:rPr lang="en-US" sz="1000" dirty="0"/>
              <a:t>, A. N., &amp; Grigas, P. (2021). Smart “predict, then optimize”. Management Science.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Mandi, J., Stuckey, P. J., &amp; Guns, T. (2020). Smart predict-and-optimize for hard combinatorial optimization problems. In Proceedings of the AAAI Conference on Artificial Intelligence.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 err="1"/>
              <a:t>Vlastelica</a:t>
            </a:r>
            <a:r>
              <a:rPr lang="en-US" sz="1000" dirty="0"/>
              <a:t>, M., Paulus, A., Musil, V., Martius, G., &amp; </a:t>
            </a:r>
            <a:r>
              <a:rPr lang="en-US" sz="1000" dirty="0" err="1"/>
              <a:t>Rolínek</a:t>
            </a:r>
            <a:r>
              <a:rPr lang="en-US" sz="1000" dirty="0"/>
              <a:t>, M. (2019). Differentiation of </a:t>
            </a:r>
            <a:r>
              <a:rPr lang="en-US" sz="1000" dirty="0" err="1"/>
              <a:t>blackbox</a:t>
            </a:r>
            <a:r>
              <a:rPr lang="en-US" sz="1000" dirty="0"/>
              <a:t> combinatorial solvers. arXiv:1912.02175.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Berthet, Q., Blondel, M., Teboul, O., </a:t>
            </a:r>
            <a:r>
              <a:rPr lang="en-US" sz="1000" dirty="0" err="1"/>
              <a:t>Cuturi</a:t>
            </a:r>
            <a:r>
              <a:rPr lang="en-US" sz="1000" dirty="0"/>
              <a:t>, M., Vert, J. P., &amp; Bach, F. (2020). Learning with differentiable </a:t>
            </a:r>
            <a:r>
              <a:rPr lang="en-US" sz="1000" dirty="0" err="1"/>
              <a:t>pertubed</a:t>
            </a:r>
            <a:r>
              <a:rPr lang="en-US" sz="1000" dirty="0"/>
              <a:t> optimizers. Advances in neural information processing systems, 33, 9508-9519.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Mulamba, M., Mandi, J., </a:t>
            </a:r>
            <a:r>
              <a:rPr lang="en-US" sz="1000" dirty="0" err="1"/>
              <a:t>Diligenti</a:t>
            </a:r>
            <a:r>
              <a:rPr lang="en-US" sz="1000" dirty="0"/>
              <a:t>, M., Lombardi, M., </a:t>
            </a:r>
            <a:r>
              <a:rPr lang="en-US" sz="1000" dirty="0" err="1"/>
              <a:t>Bucarey</a:t>
            </a:r>
            <a:r>
              <a:rPr lang="en-US" sz="1000" dirty="0"/>
              <a:t>, V., &amp; Guns, T. (2021). Contrastive losses and solution caching for predict-and-optimize. Proceedings of the Thirtieth International Joint Conference on Artificial Intelligence.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Mandi, J., </a:t>
            </a:r>
            <a:r>
              <a:rPr lang="en-US" sz="1000" dirty="0" err="1"/>
              <a:t>Bucarey</a:t>
            </a:r>
            <a:r>
              <a:rPr lang="en-US" sz="1000" dirty="0"/>
              <a:t>, V., Mulamba, M., &amp; Guns, T. (2022). Decision-focused learning: through the lens of learning to rank. Proceedings of the 39th International Conference on Machine Learning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Sahoo, S. S., Paulus, A., </a:t>
            </a:r>
            <a:r>
              <a:rPr lang="en-US" sz="1000" dirty="0" err="1"/>
              <a:t>Vlastelica</a:t>
            </a:r>
            <a:r>
              <a:rPr lang="en-US" sz="1000" dirty="0"/>
              <a:t>, M., Musil, V., Kuleshov, V., &amp; Martius, G. (2022). Backpropagation through combinatorial algorithms: Identity with projection works. </a:t>
            </a:r>
            <a:r>
              <a:rPr lang="en-US" sz="1000" dirty="0" err="1"/>
              <a:t>arXiv</a:t>
            </a:r>
            <a:r>
              <a:rPr lang="en-US" sz="1000" dirty="0"/>
              <a:t> preprint arXiv:2205.15213.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 err="1"/>
              <a:t>Niepert</a:t>
            </a:r>
            <a:r>
              <a:rPr lang="en-US" sz="1000" dirty="0"/>
              <a:t>, M., Minervini, P., &amp; Franceschi, L. (2021). Implicit MLE: backpropagating through discrete exponential family distributions. Advances in Neural Information Processing Systems, 34, 14567-14579.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Minervini, P., Franceschi, L., &amp; </a:t>
            </a:r>
            <a:r>
              <a:rPr lang="en-US" sz="1000" dirty="0" err="1"/>
              <a:t>Niepert</a:t>
            </a:r>
            <a:r>
              <a:rPr lang="en-US" sz="1000" dirty="0"/>
              <a:t>, M. (2023, June). Adaptive perturbation-based gradient estimation for discrete latent variable models. In Proceedings of the AAAI Conference on Artificial Intelligence (Vol. 37, No. 8, pp. 9200-9208).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Schutte, N., Postek, K., &amp; Yorke-Smith, N. (2023). Robust Losses for Decision-Focused Learning. </a:t>
            </a:r>
            <a:r>
              <a:rPr lang="en-US" sz="1000" dirty="0" err="1"/>
              <a:t>arXiv</a:t>
            </a:r>
            <a:r>
              <a:rPr lang="en-US" sz="1000" dirty="0"/>
              <a:t> preprint arXiv:2310.04328.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Gupta, V., &amp; Huang, M. (2024). Decision-Focused Learning with Directional Gradients. Training, 50(100), 150.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Toon </a:t>
            </a:r>
            <a:r>
              <a:rPr lang="en-US" sz="1000" dirty="0" err="1"/>
              <a:t>Vanderschueren</a:t>
            </a:r>
            <a:r>
              <a:rPr lang="en-US" sz="1000" dirty="0"/>
              <a:t>, Tim Verdonck, Bart </a:t>
            </a:r>
            <a:r>
              <a:rPr lang="en-US" sz="1000" dirty="0" err="1"/>
              <a:t>Baesens</a:t>
            </a:r>
            <a:r>
              <a:rPr lang="en-US" sz="1000" dirty="0"/>
              <a:t>, Wouter Verbeke, Predict-then-optimize or predict-and-optimize? An empirical evaluation of cost-sensitive learning strategies, Information Sciences, Volume 594, 2022</a:t>
            </a:r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DCDA955C-A6DD-B22E-1275-6EE535EC8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19" y="169334"/>
            <a:ext cx="8245464" cy="518643"/>
          </a:xfrm>
        </p:spPr>
        <p:txBody>
          <a:bodyPr/>
          <a:lstStyle/>
          <a:p>
            <a:r>
              <a:rPr lang="en-US" sz="2000" dirty="0"/>
              <a:t>Literature on Predict then Optimize or Decision-Focused Learning</a:t>
            </a:r>
          </a:p>
        </p:txBody>
      </p:sp>
    </p:spTree>
    <p:extLst>
      <p:ext uri="{BB962C8B-B14F-4D97-AF65-F5344CB8AC3E}">
        <p14:creationId xmlns:p14="http://schemas.microsoft.com/office/powerpoint/2010/main" val="324050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3BBAE-E71F-5CF0-00B9-22A54E50B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C2C827-67B8-0820-2912-6B316C533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FE83-5235-4791-D6B0-1F282246C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374950"/>
          </a:xfrm>
        </p:spPr>
        <p:txBody>
          <a:bodyPr/>
          <a:lstStyle/>
          <a:p>
            <a:r>
              <a:rPr lang="en-US" sz="2000" dirty="0"/>
              <a:t>Feasibility Restoration (Repair) Layers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8F63CC7-CCA8-8A42-6FAC-9485E2F6B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37" y="609097"/>
            <a:ext cx="7432766" cy="443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4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3CF98-D011-9556-A6BF-A0AAF447A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D51B30-C540-7765-7BB1-2BB998293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C0A4CD-DB00-B628-9B29-0E1EAEB73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374950"/>
          </a:xfrm>
        </p:spPr>
        <p:txBody>
          <a:bodyPr/>
          <a:lstStyle/>
          <a:p>
            <a:r>
              <a:rPr lang="en-US" sz="2000" dirty="0"/>
              <a:t>Proximal Operator Feasibility Layers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E54560-7A70-760A-A317-57B20CDB0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47" y="544286"/>
            <a:ext cx="7559220" cy="45463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74525C-AC6B-4DB5-2B58-53D8327919A9}"/>
              </a:ext>
            </a:extLst>
          </p:cNvPr>
          <p:cNvSpPr txBox="1"/>
          <p:nvPr/>
        </p:nvSpPr>
        <p:spPr>
          <a:xfrm>
            <a:off x="5961306" y="4844375"/>
            <a:ext cx="2864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https://en.wikipedia.org/wiki/Proximal_operator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5022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DFE81-FB64-0F3A-E0F7-1B9F532CE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D72ACB-1181-450A-B269-CC1CD9264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935E3B-E11B-5D00-AC62-FD3B5E3CD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414138"/>
          </a:xfrm>
        </p:spPr>
        <p:txBody>
          <a:bodyPr/>
          <a:lstStyle/>
          <a:p>
            <a:r>
              <a:rPr lang="en-US" sz="2000" dirty="0"/>
              <a:t>Projection Feasibility Layers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AB9009-D332-8115-126D-2B736303C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9" y="741297"/>
            <a:ext cx="7515607" cy="25517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EE00347-F268-4311-47C0-38BA01F9E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08" y="3293079"/>
            <a:ext cx="2161071" cy="175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262976-5954-7A14-3181-61293948E7A0}"/>
              </a:ext>
            </a:extLst>
          </p:cNvPr>
          <p:cNvSpPr txBox="1"/>
          <p:nvPr/>
        </p:nvSpPr>
        <p:spPr>
          <a:xfrm>
            <a:off x="327658" y="4897279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https://en.wikipedia.org/wiki/Projection_(linear_algebra)</a:t>
            </a:r>
            <a:r>
              <a:rPr lang="en-US" sz="100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0F7DA5-7446-06AC-DAA3-4AE9145655FC}"/>
              </a:ext>
            </a:extLst>
          </p:cNvPr>
          <p:cNvSpPr txBox="1"/>
          <p:nvPr/>
        </p:nvSpPr>
        <p:spPr>
          <a:xfrm>
            <a:off x="4257168" y="4897278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5"/>
              </a:rPr>
              <a:t>https://en.wikipedia.org/wiki/Projections_onto_convex_sets</a:t>
            </a:r>
            <a:r>
              <a:rPr lang="en-US" sz="1000" dirty="0"/>
              <a:t>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44D0B8B-4CA4-640C-9457-84D052519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158" y="2481970"/>
            <a:ext cx="3023794" cy="232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ot Products of Vectors">
            <a:extLst>
              <a:ext uri="{FF2B5EF4-FFF2-40B4-BE49-F238E27FC236}">
                <a16:creationId xmlns:a16="http://schemas.microsoft.com/office/drawing/2014/main" id="{0116568A-3519-8121-6A19-16A685AA7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13" y="3228725"/>
            <a:ext cx="2048416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81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28A5B-B2DD-A96B-6E06-FE71C2C90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D55D45-7CF9-4547-5F89-5790E27CC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EC3152-689D-D3D6-24DF-7DE63C1B2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414138"/>
          </a:xfrm>
        </p:spPr>
        <p:txBody>
          <a:bodyPr/>
          <a:lstStyle/>
          <a:p>
            <a:r>
              <a:rPr lang="en-US" sz="2000" dirty="0"/>
              <a:t>Closed-Form Projections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BBC79F-5CC6-D6B0-B36D-630AAE57AB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0202"/>
          <a:stretch>
            <a:fillRect/>
          </a:stretch>
        </p:blipFill>
        <p:spPr>
          <a:xfrm>
            <a:off x="776071" y="675764"/>
            <a:ext cx="7430891" cy="2994897"/>
          </a:xfrm>
          <a:prstGeom prst="rect">
            <a:avLst/>
          </a:prstGeom>
        </p:spPr>
      </p:pic>
      <p:pic>
        <p:nvPicPr>
          <p:cNvPr id="2050" name="Picture 2" descr="A plot of the (0,1)-clipping activation function and the ReLU... | Download  Scientific Diagram">
            <a:extLst>
              <a:ext uri="{FF2B5EF4-FFF2-40B4-BE49-F238E27FC236}">
                <a16:creationId xmlns:a16="http://schemas.microsoft.com/office/drawing/2014/main" id="{F7E19490-D23F-42A9-1A66-CFE303740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71" y="3548744"/>
            <a:ext cx="2446538" cy="154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ndefined">
            <a:extLst>
              <a:ext uri="{FF2B5EF4-FFF2-40B4-BE49-F238E27FC236}">
                <a16:creationId xmlns:a16="http://schemas.microsoft.com/office/drawing/2014/main" id="{2BE85F82-01AA-FFCE-73F7-94843B6EF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528" y="3619433"/>
            <a:ext cx="2808514" cy="140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62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8A04465-0014-4D33-ABA2-D6924F11FEE0}">
  <ds:schemaRefs>
    <ds:schemaRef ds:uri="http://purl.org/dc/elements/1.1/"/>
    <ds:schemaRef ds:uri="http://schemas.microsoft.com/office/2006/documentManagement/types"/>
    <ds:schemaRef ds:uri="168931df-3f45-4445-be76-105235143e52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e3b5c32c-df6c-443f-b08b-73d85d62f2b5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4563</TotalTime>
  <Words>2384</Words>
  <Application>Microsoft Office PowerPoint</Application>
  <PresentationFormat>On-screen Show (16:9)</PresentationFormat>
  <Paragraphs>200</Paragraphs>
  <Slides>33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7" baseType="lpstr">
      <vt:lpstr>Arial</vt:lpstr>
      <vt:lpstr>Calibri</vt:lpstr>
      <vt:lpstr>Cambria Math</vt:lpstr>
      <vt:lpstr>Courier New</vt:lpstr>
      <vt:lpstr>Roboto</vt:lpstr>
      <vt:lpstr>Source Sans Pro</vt:lpstr>
      <vt:lpstr>Source Serif Pro</vt:lpstr>
      <vt:lpstr>Symbol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Scientific Machine Learning for Modeling, Optimization, and Control of Dynamical Systems</vt:lpstr>
      <vt:lpstr>Course Syllabus</vt:lpstr>
      <vt:lpstr>Differentiable Optimization and Feasibility Layers</vt:lpstr>
      <vt:lpstr>Literature on Differentiable Optimization and Feasibility Layers</vt:lpstr>
      <vt:lpstr>Literature on Predict then Optimize or Decision-Focused Learning</vt:lpstr>
      <vt:lpstr>Feasibility Restoration (Repair) Layers</vt:lpstr>
      <vt:lpstr>Proximal Operator Feasibility Layers</vt:lpstr>
      <vt:lpstr>Projection Feasibility Layers</vt:lpstr>
      <vt:lpstr>Closed-Form Projections</vt:lpstr>
      <vt:lpstr>Closed-Form Projections</vt:lpstr>
      <vt:lpstr>Closed-Form Projections</vt:lpstr>
      <vt:lpstr>Closed-Form Projections</vt:lpstr>
      <vt:lpstr>Iterative Projections</vt:lpstr>
      <vt:lpstr>Iterative Projections</vt:lpstr>
      <vt:lpstr>Proximal Operators</vt:lpstr>
      <vt:lpstr>Proximal Operators</vt:lpstr>
      <vt:lpstr>Gradient-based Feasibility Flow</vt:lpstr>
      <vt:lpstr>Challenges of Learning to Optimize For Mixed-Integer Problems</vt:lpstr>
      <vt:lpstr>Learning to Optimize for Mixed-Integer Nonlinear Programming</vt:lpstr>
      <vt:lpstr>Learning to Optimize for Mixed-Integer Nonlinear Programming</vt:lpstr>
      <vt:lpstr>Learning to Optimize for Mixed-Integer Nonlinear Programming</vt:lpstr>
      <vt:lpstr>Learning to Optimize for Mixed-Integer Nonlinear Programming</vt:lpstr>
      <vt:lpstr>Learning to Optimize for Mixed-Integer Nonlinear Programming</vt:lpstr>
      <vt:lpstr>Differentiable Integer Correction Layers</vt:lpstr>
      <vt:lpstr>Differentiable Integer Correction Layers: RC Example</vt:lpstr>
      <vt:lpstr>Integer Feasibility Projection</vt:lpstr>
      <vt:lpstr>Approximate Feasibility Guarantees for Integer Projection </vt:lpstr>
      <vt:lpstr>L2O for MINLP: Comparison with Exact Solvers (Gurobi &amp; SCIP)</vt:lpstr>
      <vt:lpstr>Effect of Penalty Weights and Integer Projections on Feasibility</vt:lpstr>
      <vt:lpstr>Effect of Penalty Weights and Integer Projections on Feasibility</vt:lpstr>
      <vt:lpstr>L2O in NeuroMANCER Scientific Machine Learning Library</vt:lpstr>
      <vt:lpstr>Homework Assignment: Project Proposal</vt:lpstr>
      <vt:lpstr>Week 11: Project Presentations and 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117</cp:revision>
  <dcterms:created xsi:type="dcterms:W3CDTF">2024-09-05T00:30:18Z</dcterms:created>
  <dcterms:modified xsi:type="dcterms:W3CDTF">2025-11-17T01:28:31Z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